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0" r:id="rId2"/>
    <p:sldId id="273" r:id="rId3"/>
    <p:sldId id="275" r:id="rId4"/>
    <p:sldId id="276" r:id="rId5"/>
    <p:sldId id="277" r:id="rId6"/>
    <p:sldId id="278" r:id="rId7"/>
    <p:sldId id="274" r:id="rId8"/>
    <p:sldId id="279" r:id="rId9"/>
    <p:sldId id="271" r:id="rId10"/>
    <p:sldId id="259" r:id="rId11"/>
    <p:sldId id="280" r:id="rId12"/>
    <p:sldId id="272" r:id="rId13"/>
    <p:sldId id="263" r:id="rId14"/>
    <p:sldId id="264" r:id="rId15"/>
    <p:sldId id="265" r:id="rId16"/>
    <p:sldId id="266" r:id="rId17"/>
    <p:sldId id="282" r:id="rId18"/>
    <p:sldId id="284" r:id="rId19"/>
    <p:sldId id="285" r:id="rId20"/>
    <p:sldId id="286" r:id="rId21"/>
    <p:sldId id="287" r:id="rId22"/>
    <p:sldId id="267" r:id="rId23"/>
    <p:sldId id="268" r:id="rId24"/>
    <p:sldId id="269" r:id="rId25"/>
    <p:sldId id="270" r:id="rId26"/>
    <p:sldId id="262" r:id="rId27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003C78"/>
    <a:srgbClr val="003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02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2AC23D-4456-4914-BFF8-408B6D2C5382}" type="datetimeFigureOut">
              <a:rPr lang="pl-PL" smtClean="0"/>
              <a:t>2016-03-22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403F9-B31B-4321-96B3-4F889114BA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1221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403F9-B31B-4321-96B3-4F889114BA7C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5795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BBBD-50E8-4AED-870C-30F787F7A9F1}" type="datetimeFigureOut">
              <a:rPr lang="pl-PL" smtClean="0"/>
              <a:pPr/>
              <a:t>2016-03-22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BBB0-531D-4608-A6B6-38264F80D5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BBBD-50E8-4AED-870C-30F787F7A9F1}" type="datetimeFigureOut">
              <a:rPr lang="pl-PL" smtClean="0"/>
              <a:pPr/>
              <a:t>2016-03-22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BBB0-531D-4608-A6B6-38264F80D5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BBBD-50E8-4AED-870C-30F787F7A9F1}" type="datetimeFigureOut">
              <a:rPr lang="pl-PL" smtClean="0"/>
              <a:pPr/>
              <a:t>2016-03-22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BBB0-531D-4608-A6B6-38264F80D5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BBBD-50E8-4AED-870C-30F787F7A9F1}" type="datetimeFigureOut">
              <a:rPr lang="pl-PL" smtClean="0"/>
              <a:pPr/>
              <a:t>2016-03-22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BBB0-531D-4608-A6B6-38264F80D5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BBBD-50E8-4AED-870C-30F787F7A9F1}" type="datetimeFigureOut">
              <a:rPr lang="pl-PL" smtClean="0"/>
              <a:pPr/>
              <a:t>2016-03-22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BBB0-531D-4608-A6B6-38264F80D5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BBBD-50E8-4AED-870C-30F787F7A9F1}" type="datetimeFigureOut">
              <a:rPr lang="pl-PL" smtClean="0"/>
              <a:pPr/>
              <a:t>2016-03-22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BBB0-531D-4608-A6B6-38264F80D5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BBBD-50E8-4AED-870C-30F787F7A9F1}" type="datetimeFigureOut">
              <a:rPr lang="pl-PL" smtClean="0"/>
              <a:pPr/>
              <a:t>2016-03-22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BBB0-531D-4608-A6B6-38264F80D5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BBBD-50E8-4AED-870C-30F787F7A9F1}" type="datetimeFigureOut">
              <a:rPr lang="pl-PL" smtClean="0"/>
              <a:pPr/>
              <a:t>2016-03-22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BBB0-531D-4608-A6B6-38264F80D5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BBBD-50E8-4AED-870C-30F787F7A9F1}" type="datetimeFigureOut">
              <a:rPr lang="pl-PL" smtClean="0"/>
              <a:pPr/>
              <a:t>2016-03-22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BBB0-531D-4608-A6B6-38264F80D5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BBBD-50E8-4AED-870C-30F787F7A9F1}" type="datetimeFigureOut">
              <a:rPr lang="pl-PL" smtClean="0"/>
              <a:pPr/>
              <a:t>2016-03-22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BBB0-531D-4608-A6B6-38264F80D5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BBBD-50E8-4AED-870C-30F787F7A9F1}" type="datetimeFigureOut">
              <a:rPr lang="pl-PL" smtClean="0"/>
              <a:pPr/>
              <a:t>2016-03-22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BBB0-531D-4608-A6B6-38264F80D5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2BBBD-50E8-4AED-870C-30F787F7A9F1}" type="datetimeFigureOut">
              <a:rPr lang="pl-PL" smtClean="0"/>
              <a:pPr/>
              <a:t>2016-03-22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EBBB0-531D-4608-A6B6-38264F80D54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800" b="1" dirty="0" smtClean="0">
                <a:solidFill>
                  <a:srgbClr val="003C78"/>
                </a:solidFill>
                <a:latin typeface="Cambria" pitchFamily="18" charset="0"/>
              </a:rPr>
              <a:t>Uniwersytet Gdański</a:t>
            </a:r>
            <a:endParaRPr lang="pl-PL" sz="4800" dirty="0">
              <a:solidFill>
                <a:srgbClr val="003C78"/>
              </a:solidFill>
              <a:latin typeface="Cambria" pitchFamily="18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67744" y="6505599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 smtClean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 smtClean="0">
                <a:solidFill>
                  <a:schemeClr val="bg1"/>
                </a:solidFill>
                <a:latin typeface="Cambria" pitchFamily="18" charset="0"/>
              </a:rPr>
              <a:t>, 22 luty 2016r.</a:t>
            </a:r>
            <a:endParaRPr lang="pl-PL" sz="1300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916832"/>
            <a:ext cx="6732240" cy="4104456"/>
          </a:xfrm>
        </p:spPr>
      </p:pic>
    </p:spTree>
    <p:extLst>
      <p:ext uri="{BB962C8B-B14F-4D97-AF65-F5344CB8AC3E}">
        <p14:creationId xmlns:p14="http://schemas.microsoft.com/office/powerpoint/2010/main" val="399676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2267744" y="233352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700" b="1" dirty="0" smtClean="0">
                <a:solidFill>
                  <a:srgbClr val="003B71"/>
                </a:solidFill>
                <a:latin typeface="Cambria" pitchFamily="18" charset="0"/>
              </a:rPr>
              <a:t>NAJWIĘKSZA </a:t>
            </a:r>
          </a:p>
          <a:p>
            <a:r>
              <a:rPr lang="pl-PL" sz="4700" b="1" dirty="0" smtClean="0">
                <a:solidFill>
                  <a:srgbClr val="003B71"/>
                </a:solidFill>
                <a:latin typeface="Cambria" pitchFamily="18" charset="0"/>
              </a:rPr>
              <a:t>UCZELNIA WYŻSZA</a:t>
            </a:r>
            <a:endParaRPr lang="pl-PL" b="1" dirty="0">
              <a:solidFill>
                <a:srgbClr val="003B71"/>
              </a:solidFill>
              <a:latin typeface="Cambria" pitchFamily="18" charset="0"/>
            </a:endParaRPr>
          </a:p>
          <a:p>
            <a:r>
              <a:rPr lang="pl-PL" sz="3000" dirty="0" smtClean="0">
                <a:solidFill>
                  <a:srgbClr val="003B71"/>
                </a:solidFill>
                <a:latin typeface="Cambria" pitchFamily="18" charset="0"/>
              </a:rPr>
              <a:t>w Polsce Północnej</a:t>
            </a:r>
            <a:endParaRPr lang="pl-PL" sz="3000" dirty="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755576" y="2132856"/>
            <a:ext cx="7702624" cy="43490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>
              <a:spcBef>
                <a:spcPct val="0"/>
              </a:spcBef>
            </a:pPr>
            <a:endParaRPr kumimoji="0" lang="pl-PL" sz="15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Ok. </a:t>
            </a:r>
            <a:r>
              <a:rPr kumimoji="0" lang="pl-PL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30</a:t>
            </a:r>
            <a:r>
              <a:rPr kumimoji="0" lang="pl-PL" sz="2500" b="1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 000 </a:t>
            </a:r>
            <a:r>
              <a:rPr kumimoji="0" lang="pl-PL" sz="25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studentów, doktorantów i słuchaczy studiów podyplomowych</a:t>
            </a: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2500" baseline="0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Ponad</a:t>
            </a:r>
            <a:r>
              <a:rPr lang="pl-PL" sz="2500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 </a:t>
            </a:r>
            <a:r>
              <a:rPr lang="pl-PL" sz="2500" b="1" dirty="0" smtClean="0">
                <a:solidFill>
                  <a:schemeClr val="accent6"/>
                </a:solidFill>
                <a:latin typeface="Cambria" pitchFamily="18" charset="0"/>
                <a:ea typeface="+mj-ea"/>
                <a:cs typeface="+mj-cs"/>
              </a:rPr>
              <a:t>1670</a:t>
            </a:r>
            <a:r>
              <a:rPr lang="pl-PL" sz="2500" b="1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 pracowników naukowo-dydaktycznych</a:t>
            </a: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11</a:t>
            </a:r>
            <a:r>
              <a:rPr kumimoji="0" lang="pl-PL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 wydziałów a także Studium Języków Obcych i Studium Wychowania Fizycznego i Sportu</a:t>
            </a: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71</a:t>
            </a:r>
            <a:r>
              <a:rPr kumimoji="0" lang="pl-PL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 kierunków studiów</a:t>
            </a: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2500" b="1" dirty="0" smtClean="0">
                <a:solidFill>
                  <a:schemeClr val="accent6"/>
                </a:solidFill>
                <a:latin typeface="Cambria" pitchFamily="18" charset="0"/>
                <a:ea typeface="+mj-ea"/>
                <a:cs typeface="+mj-cs"/>
              </a:rPr>
              <a:t>201</a:t>
            </a:r>
            <a:r>
              <a:rPr lang="pl-PL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 specjalności</a:t>
            </a: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25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18</a:t>
            </a:r>
            <a:r>
              <a:rPr lang="pl-PL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 studiów doktoranckich</a:t>
            </a: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25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104</a:t>
            </a:r>
            <a:r>
              <a:rPr lang="pl-PL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 studia podyplomowe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l-PL" sz="1500" dirty="0" smtClean="0">
              <a:solidFill>
                <a:schemeClr val="bg1"/>
              </a:solidFill>
              <a:latin typeface="Cambria" pitchFamily="18" charset="0"/>
              <a:ea typeface="+mj-ea"/>
              <a:cs typeface="+mj-cs"/>
            </a:endParaRP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kumimoji="0" lang="pl-PL" sz="1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55576" y="6481872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2016r.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60032" y="4770376"/>
            <a:ext cx="3959324" cy="17549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>
              <a:spcBef>
                <a:spcPct val="0"/>
              </a:spcBef>
            </a:pPr>
            <a:endParaRPr lang="pl-PL" sz="1500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788582"/>
            <a:ext cx="3048000" cy="202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5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6481872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2016r.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  <a:t/>
            </a:r>
            <a:b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</a:br>
            <a:r>
              <a:rPr lang="pl-PL" sz="5700" b="1" dirty="0" smtClean="0">
                <a:solidFill>
                  <a:srgbClr val="003B71"/>
                </a:solidFill>
                <a:latin typeface="Cambria" pitchFamily="18" charset="0"/>
              </a:rPr>
              <a:t>Bałtycki Kampus UG</a:t>
            </a:r>
            <a:endParaRPr lang="pl-PL" sz="5700" b="1" dirty="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sz="quarter" idx="4"/>
          </p:nvPr>
        </p:nvSpPr>
        <p:spPr>
          <a:xfrm>
            <a:off x="395536" y="1916832"/>
            <a:ext cx="7139136" cy="3951288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ct val="0"/>
              </a:spcBef>
            </a:pPr>
            <a:r>
              <a:rPr lang="pl-PL" b="1" dirty="0">
                <a:solidFill>
                  <a:schemeClr val="tx2"/>
                </a:solidFill>
                <a:latin typeface="Cambria" pitchFamily="18" charset="0"/>
              </a:rPr>
              <a:t>Ponad </a:t>
            </a:r>
            <a:r>
              <a:rPr lang="pl-PL" b="1" dirty="0">
                <a:solidFill>
                  <a:schemeClr val="accent6"/>
                </a:solidFill>
                <a:latin typeface="Cambria" pitchFamily="18" charset="0"/>
              </a:rPr>
              <a:t>200</a:t>
            </a:r>
            <a:r>
              <a:rPr lang="pl-PL" b="1" dirty="0">
                <a:solidFill>
                  <a:schemeClr val="tx2"/>
                </a:solidFill>
                <a:latin typeface="Cambria" pitchFamily="18" charset="0"/>
              </a:rPr>
              <a:t> studenckich kół naukowych </a:t>
            </a:r>
            <a:r>
              <a:rPr lang="pl-PL" dirty="0">
                <a:solidFill>
                  <a:schemeClr val="tx2"/>
                </a:solidFill>
                <a:latin typeface="Cambria" pitchFamily="18" charset="0"/>
              </a:rPr>
              <a:t>i stowarzyszeń</a:t>
            </a:r>
          </a:p>
          <a:p>
            <a:pPr marL="285750" lvl="0" indent="-285750">
              <a:spcBef>
                <a:spcPct val="0"/>
              </a:spcBef>
            </a:pPr>
            <a:r>
              <a:rPr lang="pl-PL" b="1" dirty="0">
                <a:solidFill>
                  <a:schemeClr val="accent6"/>
                </a:solidFill>
                <a:latin typeface="Cambria" pitchFamily="18" charset="0"/>
              </a:rPr>
              <a:t>10</a:t>
            </a:r>
            <a:r>
              <a:rPr lang="pl-PL" b="1" dirty="0">
                <a:solidFill>
                  <a:schemeClr val="tx2"/>
                </a:solidFill>
                <a:latin typeface="Cambria" pitchFamily="18" charset="0"/>
              </a:rPr>
              <a:t> lektoratów języków obcych </a:t>
            </a:r>
            <a:r>
              <a:rPr lang="pl-PL" dirty="0">
                <a:solidFill>
                  <a:schemeClr val="tx2"/>
                </a:solidFill>
                <a:latin typeface="Cambria" pitchFamily="18" charset="0"/>
              </a:rPr>
              <a:t>dla studentów</a:t>
            </a:r>
          </a:p>
          <a:p>
            <a:pPr marL="285750" lvl="0" indent="-285750">
              <a:spcBef>
                <a:spcPct val="0"/>
              </a:spcBef>
            </a:pPr>
            <a:r>
              <a:rPr lang="pl-PL" b="1" dirty="0">
                <a:solidFill>
                  <a:schemeClr val="tx2"/>
                </a:solidFill>
                <a:latin typeface="Cambria" pitchFamily="18" charset="0"/>
              </a:rPr>
              <a:t>Ponad </a:t>
            </a:r>
            <a:r>
              <a:rPr lang="pl-PL" b="1" dirty="0">
                <a:solidFill>
                  <a:schemeClr val="accent6"/>
                </a:solidFill>
                <a:latin typeface="Cambria" pitchFamily="18" charset="0"/>
              </a:rPr>
              <a:t>1747</a:t>
            </a:r>
            <a:r>
              <a:rPr lang="pl-PL" b="1" dirty="0">
                <a:solidFill>
                  <a:schemeClr val="tx2"/>
                </a:solidFill>
                <a:latin typeface="Cambria" pitchFamily="18" charset="0"/>
              </a:rPr>
              <a:t> ogólnodostępnych stanowisk komputerowych </a:t>
            </a:r>
            <a:r>
              <a:rPr lang="pl-PL" dirty="0">
                <a:solidFill>
                  <a:schemeClr val="tx2"/>
                </a:solidFill>
                <a:latin typeface="Cambria" pitchFamily="18" charset="0"/>
              </a:rPr>
              <a:t>dla studentów</a:t>
            </a:r>
          </a:p>
          <a:p>
            <a:pPr marL="285750" lvl="0" indent="-285750">
              <a:spcBef>
                <a:spcPct val="0"/>
              </a:spcBef>
            </a:pPr>
            <a:r>
              <a:rPr lang="pl-PL" dirty="0">
                <a:solidFill>
                  <a:schemeClr val="tx2"/>
                </a:solidFill>
                <a:latin typeface="Cambria" pitchFamily="18" charset="0"/>
              </a:rPr>
              <a:t>Ponad </a:t>
            </a:r>
            <a:r>
              <a:rPr lang="pl-PL" b="1" dirty="0">
                <a:solidFill>
                  <a:schemeClr val="accent6"/>
                </a:solidFill>
                <a:latin typeface="Cambria" pitchFamily="18" charset="0"/>
              </a:rPr>
              <a:t>24 000 </a:t>
            </a:r>
            <a:r>
              <a:rPr lang="pl-PL" b="1" dirty="0">
                <a:solidFill>
                  <a:schemeClr val="tx2"/>
                </a:solidFill>
                <a:latin typeface="Cambria" pitchFamily="18" charset="0"/>
              </a:rPr>
              <a:t>umów podpisanych z firmami i instytucjami na praktyki i staże</a:t>
            </a:r>
          </a:p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4295848"/>
            <a:ext cx="3063235" cy="20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3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6481872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</a:t>
            </a:r>
            <a:r>
              <a:rPr lang="pl-PL" sz="1300" dirty="0" smtClean="0">
                <a:solidFill>
                  <a:schemeClr val="bg1"/>
                </a:solidFill>
                <a:latin typeface="Cambria" pitchFamily="18" charset="0"/>
              </a:rPr>
              <a:t>.</a:t>
            </a:r>
            <a:endParaRPr lang="pl-PL" sz="1300" dirty="0">
              <a:solidFill>
                <a:schemeClr val="bg1"/>
              </a:solidFill>
              <a:latin typeface="Cambria" pitchFamily="18" charset="0"/>
            </a:endParaRPr>
          </a:p>
          <a:p>
            <a:endParaRPr lang="pl-PL" sz="13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 smtClean="0">
                <a:solidFill>
                  <a:srgbClr val="003B71"/>
                </a:solidFill>
                <a:latin typeface="Cambria" pitchFamily="18" charset="0"/>
              </a:rPr>
              <a:t>SUKCESY</a:t>
            </a:r>
            <a: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  <a:t/>
            </a:r>
            <a:b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</a:br>
            <a:r>
              <a:rPr lang="pl-PL" sz="3000" b="1" dirty="0" smtClean="0">
                <a:solidFill>
                  <a:srgbClr val="003B71"/>
                </a:solidFill>
                <a:latin typeface="Cambria" pitchFamily="18" charset="0"/>
              </a:rPr>
              <a:t>       </a:t>
            </a:r>
            <a:endParaRPr lang="pl-PL" sz="3000" dirty="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755576" y="2132856"/>
            <a:ext cx="3960440" cy="4248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450" baseline="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Najlepiej oceniana szkoła</a:t>
            </a:r>
            <a:r>
              <a:rPr lang="pl-PL" sz="145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 wyższa regionu pomorskiego przez pracodawców w całej Polsce (w ocenie pracodawców pomorskich Uniwersytet zajął 2 miejsce).</a:t>
            </a: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450" baseline="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4 miejsce w rankingu naukowym „Polityki” 2015</a:t>
            </a:r>
            <a:r>
              <a:rPr lang="pl-PL" sz="145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 wśród uniwersytetów i 6 miejsce wśród wszystkich akademickich szkół wyższych w Polsce. </a:t>
            </a: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450" baseline="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7</a:t>
            </a:r>
            <a:r>
              <a:rPr lang="pl-PL" sz="145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 miejsce wśród uniwersytetów i 15 miejsce wśród 86 uczelni akademickich w Rankingu Szkół Wyższych „Perspektywy 2014”.</a:t>
            </a:r>
            <a:endParaRPr lang="pl-PL" sz="1450" baseline="0" dirty="0" smtClean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60032" y="2132856"/>
            <a:ext cx="3959324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>
              <a:spcBef>
                <a:spcPct val="0"/>
              </a:spcBef>
            </a:pPr>
            <a:endParaRPr kumimoji="0" lang="pl-PL" sz="15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972" y="1124744"/>
            <a:ext cx="3238943" cy="484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7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6481872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2016r.</a:t>
            </a:r>
          </a:p>
          <a:p>
            <a:endParaRPr lang="pl-PL" sz="13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 smtClean="0">
                <a:solidFill>
                  <a:srgbClr val="003B71"/>
                </a:solidFill>
                <a:latin typeface="Cambria" pitchFamily="18" charset="0"/>
              </a:rPr>
              <a:t>IN MARI VIA TUA</a:t>
            </a:r>
          </a:p>
          <a:p>
            <a:r>
              <a:rPr lang="pl-PL" sz="2800" dirty="0" smtClean="0">
                <a:solidFill>
                  <a:srgbClr val="003B71"/>
                </a:solidFill>
                <a:latin typeface="Cambria" pitchFamily="18" charset="0"/>
              </a:rPr>
              <a:t>Morski wizerunek uczelni</a:t>
            </a:r>
            <a: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  <a:t/>
            </a:r>
            <a:b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</a:br>
            <a:r>
              <a:rPr lang="pl-PL" sz="3000" b="1" dirty="0" smtClean="0">
                <a:solidFill>
                  <a:srgbClr val="003B71"/>
                </a:solidFill>
                <a:latin typeface="Cambria" pitchFamily="18" charset="0"/>
              </a:rPr>
              <a:t>       </a:t>
            </a:r>
            <a:endParaRPr lang="pl-PL" sz="3000" dirty="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755576" y="2132856"/>
            <a:ext cx="3960440" cy="4248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450" b="0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Badania naukowe i kształcenie na Wydziale Biologii oraz na Wydziale Oceanografii i Geografii, który prowadzi unikatowy i jedyny w Polsce kierunek studiów</a:t>
            </a:r>
            <a:r>
              <a:rPr lang="pl-PL" sz="145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 – oceanografię.</a:t>
            </a:r>
            <a:endParaRPr kumimoji="0" lang="pl-PL" sz="1450" b="0" i="0" u="none" strike="noStrike" kern="1200" cap="none" spc="0" normalizeH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450" baseline="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Badania naukowe i kształcenie na innych wydziałach, prowadzone w zakresie:</a:t>
            </a: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r>
              <a:rPr lang="pl-PL" sz="1450" dirty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o</a:t>
            </a:r>
            <a:r>
              <a:rPr lang="pl-PL" sz="145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chrony środowiska morskiego</a:t>
            </a: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r>
              <a:rPr lang="pl-PL" sz="1450" dirty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p</a:t>
            </a:r>
            <a:r>
              <a:rPr lang="pl-PL" sz="1450" baseline="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rawa morskiego</a:t>
            </a: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r>
              <a:rPr lang="pl-PL" sz="1450" dirty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m</a:t>
            </a:r>
            <a:r>
              <a:rPr lang="pl-PL" sz="145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iędzynarodowego prawa morza</a:t>
            </a: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r>
              <a:rPr lang="pl-PL" sz="1450" dirty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p</a:t>
            </a:r>
            <a:r>
              <a:rPr lang="pl-PL" sz="1450" baseline="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rawa</a:t>
            </a:r>
            <a:r>
              <a:rPr lang="pl-PL" sz="145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 i ustroju miast pomorskich</a:t>
            </a: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r>
              <a:rPr lang="pl-PL" sz="1450" dirty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k</a:t>
            </a:r>
            <a:r>
              <a:rPr lang="pl-PL" sz="1450" baseline="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ryminalistyki morskiej</a:t>
            </a: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r>
              <a:rPr lang="pl-PL" sz="1450" dirty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t</a:t>
            </a:r>
            <a:r>
              <a:rPr lang="pl-PL" sz="145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ransportu morskiego i gospodarki morskiej</a:t>
            </a: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r>
              <a:rPr lang="pl-PL" sz="1450" dirty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z</a:t>
            </a:r>
            <a:r>
              <a:rPr lang="pl-PL" sz="1450" baseline="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wiązku literatury różnych epok z marynistyczną problematyką Pomorza</a:t>
            </a: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r>
              <a:rPr lang="pl-PL" sz="1450" dirty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f</a:t>
            </a:r>
            <a:r>
              <a:rPr lang="pl-PL" sz="145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olklorystyki Polski północno-wschodniej</a:t>
            </a: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r>
              <a:rPr lang="pl-PL" sz="1450" dirty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m</a:t>
            </a:r>
            <a:r>
              <a:rPr lang="pl-PL" sz="1450" baseline="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itologii</a:t>
            </a:r>
            <a:r>
              <a:rPr lang="pl-PL" sz="145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 bałtosłowiańskiej</a:t>
            </a: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r>
              <a:rPr lang="pl-PL" sz="145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h</a:t>
            </a:r>
            <a:r>
              <a:rPr lang="pl-PL" sz="1450" baseline="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istorii Gdańska i Pomorza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60032" y="2132856"/>
            <a:ext cx="3959324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>
              <a:spcBef>
                <a:spcPct val="0"/>
              </a:spcBef>
            </a:pPr>
            <a:endParaRPr kumimoji="0" lang="pl-PL" sz="15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422" y="2348880"/>
            <a:ext cx="4038378" cy="3168352"/>
          </a:xfrm>
        </p:spPr>
      </p:pic>
    </p:spTree>
    <p:extLst>
      <p:ext uri="{BB962C8B-B14F-4D97-AF65-F5344CB8AC3E}">
        <p14:creationId xmlns:p14="http://schemas.microsoft.com/office/powerpoint/2010/main" val="424650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6481872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2016r.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700" b="1" dirty="0" smtClean="0">
                <a:solidFill>
                  <a:srgbClr val="003B71"/>
                </a:solidFill>
                <a:latin typeface="Cambria" pitchFamily="18" charset="0"/>
              </a:rPr>
              <a:t>ZNANE W ŚWIECIE STACJE NAUKOWO-BADAWCZE</a:t>
            </a:r>
            <a: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  <a:t/>
            </a:r>
            <a:b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</a:br>
            <a:r>
              <a:rPr lang="pl-PL" sz="3000" b="1" dirty="0" smtClean="0">
                <a:solidFill>
                  <a:srgbClr val="003B71"/>
                </a:solidFill>
                <a:latin typeface="Cambria" pitchFamily="18" charset="0"/>
              </a:rPr>
              <a:t>       </a:t>
            </a:r>
            <a:endParaRPr lang="pl-PL" sz="3000" dirty="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755576" y="2132856"/>
            <a:ext cx="3960440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0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Stacja Morska Instytutu Oceanografii w Helu</a:t>
            </a: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r>
              <a:rPr lang="pl-PL" sz="1500" dirty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b</a:t>
            </a:r>
            <a:r>
              <a:rPr lang="pl-PL" sz="150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adania związane z funkcjonowaniem życia Bałtyku</a:t>
            </a: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r>
              <a:rPr lang="pl-PL" sz="1500" dirty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r</a:t>
            </a:r>
            <a:r>
              <a:rPr kumimoji="0" lang="pl-PL" sz="1500" b="0" i="0" u="none" strike="noStrike" kern="1200" cap="none" spc="0" normalizeH="0" noProof="0" dirty="0" err="1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estytucja</a:t>
            </a:r>
            <a:r>
              <a:rPr kumimoji="0" lang="pl-PL" sz="1500" b="0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zagrożonych gatunków</a:t>
            </a:r>
          </a:p>
          <a:p>
            <a:pPr lvl="0">
              <a:spcBef>
                <a:spcPct val="0"/>
              </a:spcBef>
            </a:pPr>
            <a:endParaRPr kumimoji="0" lang="pl-PL" sz="1500" b="0" i="0" u="none" strike="noStrike" kern="1200" cap="none" spc="0" normalizeH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baseline="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Stacja Badania</a:t>
            </a:r>
            <a:r>
              <a:rPr lang="pl-PL" sz="150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 Wędrówek Ptaków w Przebendowie</a:t>
            </a: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l-PL" sz="1500" baseline="0" dirty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r>
              <a:rPr lang="pl-PL" sz="150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badania szlaków i wędrówek ptaków</a:t>
            </a: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r>
              <a:rPr lang="pl-PL" sz="1500" baseline="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„Akcja Bałtycka”</a:t>
            </a:r>
          </a:p>
          <a:p>
            <a:pPr lvl="0">
              <a:spcBef>
                <a:spcPct val="0"/>
              </a:spcBef>
            </a:pPr>
            <a:endParaRPr lang="pl-PL" sz="1500" baseline="0" dirty="0" smtClean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0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Służąc rozwojowi regionu pomorskiego, którego bogactwem jest morze, Uniwersytet Gdański realizuje dewizę </a:t>
            </a:r>
            <a:r>
              <a:rPr kumimoji="0" lang="pl-PL" sz="1500" b="1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in mari via tua</a:t>
            </a:r>
            <a:endParaRPr kumimoji="0" lang="pl-PL" sz="1500" b="1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60032" y="2132856"/>
            <a:ext cx="3959324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>
              <a:spcBef>
                <a:spcPct val="0"/>
              </a:spcBef>
            </a:pPr>
            <a:endParaRPr kumimoji="0" lang="pl-PL" sz="15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20888"/>
            <a:ext cx="4038600" cy="2880319"/>
          </a:xfrm>
        </p:spPr>
      </p:pic>
    </p:spTree>
    <p:extLst>
      <p:ext uri="{BB962C8B-B14F-4D97-AF65-F5344CB8AC3E}">
        <p14:creationId xmlns:p14="http://schemas.microsoft.com/office/powerpoint/2010/main" val="417654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 smtClean="0">
                <a:solidFill>
                  <a:srgbClr val="003B71"/>
                </a:solidFill>
                <a:latin typeface="Cambria" pitchFamily="18" charset="0"/>
              </a:rPr>
              <a:t>WSPÓŁPRACA ZAGRANICZNA</a:t>
            </a:r>
            <a:endParaRPr lang="pl-PL" sz="4000" b="1" dirty="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755576" y="2132856"/>
            <a:ext cx="3960440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Ponad </a:t>
            </a:r>
            <a:r>
              <a:rPr kumimoji="0" lang="pl-PL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140</a:t>
            </a:r>
            <a:r>
              <a:rPr kumimoji="0" lang="pl-PL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międzynarodowych bilateralnych umów</a:t>
            </a:r>
            <a:endParaRPr kumimoji="0" lang="pl-PL" sz="15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baseline="0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Ponad</a:t>
            </a:r>
            <a:r>
              <a:rPr lang="pl-PL" sz="1500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 </a:t>
            </a:r>
            <a:r>
              <a:rPr lang="pl-PL" sz="1500" b="1" dirty="0" smtClean="0">
                <a:solidFill>
                  <a:schemeClr val="accent6"/>
                </a:solidFill>
                <a:latin typeface="Cambria" pitchFamily="18" charset="0"/>
                <a:ea typeface="+mj-ea"/>
                <a:cs typeface="+mj-cs"/>
              </a:rPr>
              <a:t>350</a:t>
            </a:r>
            <a:r>
              <a:rPr lang="pl-PL" sz="1500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 umów w ramach programów ERASMUS</a:t>
            </a: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Międzynarodowa wymiana studentów i pracowników naukowych</a:t>
            </a: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Międzynarodowe</a:t>
            </a:r>
            <a:r>
              <a:rPr kumimoji="0" lang="pl-PL" sz="15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</a:t>
            </a:r>
            <a:r>
              <a:rPr kumimoji="0" lang="pl-PL" sz="15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sympozja i </a:t>
            </a:r>
            <a:r>
              <a:rPr kumimoji="0" lang="pl-PL" sz="15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konferencje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1500" dirty="0">
                <a:solidFill>
                  <a:schemeClr val="bg1"/>
                </a:solidFill>
                <a:latin typeface="Cambria" pitchFamily="18" charset="0"/>
              </a:rPr>
              <a:t>Uczestnictwo w międzynarodowych grantach, programach </a:t>
            </a:r>
            <a:r>
              <a:rPr lang="pl-PL" sz="1500">
                <a:solidFill>
                  <a:schemeClr val="bg1"/>
                </a:solidFill>
                <a:latin typeface="Cambria" pitchFamily="18" charset="0"/>
              </a:rPr>
              <a:t>badawczych </a:t>
            </a:r>
            <a:r>
              <a:rPr lang="pl-PL" sz="1500" smtClean="0">
                <a:solidFill>
                  <a:schemeClr val="bg1"/>
                </a:solidFill>
                <a:latin typeface="Cambria" pitchFamily="18" charset="0"/>
              </a:rPr>
              <a:t>i edukacyjnych </a:t>
            </a:r>
            <a:r>
              <a:rPr lang="pl-PL" sz="1500" dirty="0">
                <a:solidFill>
                  <a:schemeClr val="bg1"/>
                </a:solidFill>
                <a:latin typeface="Cambria" pitchFamily="18" charset="0"/>
              </a:rPr>
              <a:t>w ramach m.in.: Horyzontu 2020, 7 Programu Ramowego, Polsko – Norweskiej Współpracy Badawczej, Polsko – Szwajcarskiego Programu Badawczego POKL</a:t>
            </a:r>
            <a:r>
              <a:rPr lang="pl-PL" sz="1500" dirty="0">
                <a:solidFill>
                  <a:schemeClr val="bg1"/>
                </a:solidFill>
                <a:latin typeface="Cambria" pitchFamily="18" charset="0"/>
              </a:rPr>
              <a:t>.</a:t>
            </a:r>
            <a:endParaRPr lang="pl-PL" sz="1500" dirty="0">
              <a:solidFill>
                <a:schemeClr val="bg1"/>
              </a:solidFill>
              <a:latin typeface="Cambria" pitchFamily="18" charset="0"/>
            </a:endParaRPr>
          </a:p>
          <a:p>
            <a:pPr lvl="0">
              <a:spcBef>
                <a:spcPct val="0"/>
              </a:spcBef>
            </a:pPr>
            <a:endParaRPr kumimoji="0" lang="pl-PL" sz="15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55576" y="6481872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2016r.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60032" y="4770376"/>
            <a:ext cx="3959324" cy="17549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>
              <a:spcBef>
                <a:spcPct val="0"/>
              </a:spcBef>
            </a:pPr>
            <a:endParaRPr lang="pl-PL" sz="1500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040" y="4031754"/>
            <a:ext cx="4247353" cy="282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1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6481872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2016r.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700" b="1" dirty="0" smtClean="0">
                <a:solidFill>
                  <a:srgbClr val="003B71"/>
                </a:solidFill>
                <a:latin typeface="Cambria" pitchFamily="18" charset="0"/>
              </a:rPr>
              <a:t>WYDZIAŁY </a:t>
            </a:r>
          </a:p>
          <a:p>
            <a:r>
              <a:rPr lang="pl-PL" sz="4700" b="1" dirty="0" smtClean="0">
                <a:solidFill>
                  <a:srgbClr val="003B71"/>
                </a:solidFill>
                <a:latin typeface="Cambria" pitchFamily="18" charset="0"/>
              </a:rPr>
              <a:t>UNIWERSYTETU GDAŃSKIEGO</a:t>
            </a:r>
            <a:r>
              <a:rPr lang="pl-PL" sz="3000" b="1" dirty="0" smtClean="0">
                <a:solidFill>
                  <a:srgbClr val="003B71"/>
                </a:solidFill>
                <a:latin typeface="Cambria" pitchFamily="18" charset="0"/>
              </a:rPr>
              <a:t>       </a:t>
            </a:r>
            <a:endParaRPr lang="pl-PL" sz="3000" dirty="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537774" y="4362491"/>
            <a:ext cx="3960440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Wydział</a:t>
            </a:r>
            <a:r>
              <a:rPr kumimoji="0" lang="pl-PL" sz="1500" b="1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Biologii</a:t>
            </a: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b="1" baseline="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Międzyuczelniany</a:t>
            </a:r>
            <a:r>
              <a:rPr lang="pl-PL" sz="1500" b="1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 Wydział Biotechnologii UG i </a:t>
            </a:r>
            <a:r>
              <a:rPr lang="pl-PL" sz="1500" b="1" dirty="0" err="1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GUMed</a:t>
            </a:r>
            <a:endParaRPr lang="pl-PL" sz="1500" b="1" dirty="0" smtClean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Wydział</a:t>
            </a:r>
            <a:r>
              <a:rPr kumimoji="0" lang="pl-PL" sz="1500" b="1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Chemii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b="1" baseline="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Wydział</a:t>
            </a:r>
            <a:r>
              <a:rPr lang="pl-PL" sz="1500" b="1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 Ekonomiczny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Wydział</a:t>
            </a:r>
            <a:r>
              <a:rPr kumimoji="0" lang="pl-PL" sz="1500" b="1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Filologiczny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b="1" baseline="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Wydział</a:t>
            </a:r>
            <a:r>
              <a:rPr lang="pl-PL" sz="1500" b="1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 Historyczny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60032" y="2132856"/>
            <a:ext cx="3959324" cy="41764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>
              <a:spcBef>
                <a:spcPct val="0"/>
              </a:spcBef>
            </a:pPr>
            <a:endParaRPr kumimoji="0" lang="pl-PL" sz="15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30673"/>
            <a:ext cx="7384278" cy="2514279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3886200" y="4362491"/>
            <a:ext cx="4572000" cy="12464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b="1" dirty="0">
                <a:solidFill>
                  <a:srgbClr val="4D4D4D"/>
                </a:solidFill>
                <a:latin typeface="Cambria" pitchFamily="18" charset="0"/>
              </a:rPr>
              <a:t>Wydział Matematyki, Fizyki i Informatyki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b="1" dirty="0">
                <a:solidFill>
                  <a:srgbClr val="4D4D4D"/>
                </a:solidFill>
                <a:latin typeface="Cambria" pitchFamily="18" charset="0"/>
              </a:rPr>
              <a:t>Wydział Nauk Społecznych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b="1" dirty="0">
                <a:solidFill>
                  <a:srgbClr val="4D4D4D"/>
                </a:solidFill>
                <a:latin typeface="Cambria" pitchFamily="18" charset="0"/>
              </a:rPr>
              <a:t>Wydział Oceanografii i Geografii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b="1" dirty="0">
                <a:solidFill>
                  <a:srgbClr val="4D4D4D"/>
                </a:solidFill>
                <a:latin typeface="Cambria" pitchFamily="18" charset="0"/>
              </a:rPr>
              <a:t>Wydział Prawa i Administracji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b="1" dirty="0">
                <a:solidFill>
                  <a:srgbClr val="4D4D4D"/>
                </a:solidFill>
                <a:latin typeface="Cambria" pitchFamily="18" charset="0"/>
              </a:rPr>
              <a:t>Wydział Zarządzania</a:t>
            </a:r>
          </a:p>
        </p:txBody>
      </p:sp>
    </p:spTree>
    <p:extLst>
      <p:ext uri="{BB962C8B-B14F-4D97-AF65-F5344CB8AC3E}">
        <p14:creationId xmlns:p14="http://schemas.microsoft.com/office/powerpoint/2010/main" val="308790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6481872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2016r.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700" b="1" dirty="0" smtClean="0">
                <a:solidFill>
                  <a:srgbClr val="003B71"/>
                </a:solidFill>
                <a:latin typeface="Cambria" pitchFamily="18" charset="0"/>
              </a:rPr>
              <a:t>KIERUNKI</a:t>
            </a:r>
            <a:endParaRPr lang="pl-PL" sz="3000" dirty="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1187624" y="1863757"/>
            <a:ext cx="3960440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Wydział</a:t>
            </a:r>
            <a:r>
              <a:rPr kumimoji="0" lang="pl-PL" sz="15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Biologii</a:t>
            </a:r>
          </a:p>
          <a:p>
            <a:pPr lvl="0" algn="just">
              <a:spcBef>
                <a:spcPct val="0"/>
              </a:spcBef>
            </a:pPr>
            <a:r>
              <a:rPr lang="pl-PL" sz="1500" b="1" dirty="0">
                <a:solidFill>
                  <a:srgbClr val="4D4D4D"/>
                </a:solidFill>
                <a:latin typeface="Cambria" pitchFamily="18" charset="0"/>
              </a:rPr>
              <a:t>Biologia</a:t>
            </a:r>
          </a:p>
          <a:p>
            <a:pPr lvl="0" algn="just">
              <a:spcBef>
                <a:spcPct val="0"/>
              </a:spcBef>
            </a:pPr>
            <a:r>
              <a:rPr lang="pl-PL" sz="1500" b="1" dirty="0">
                <a:solidFill>
                  <a:srgbClr val="4D4D4D"/>
                </a:solidFill>
                <a:latin typeface="Cambria" pitchFamily="18" charset="0"/>
              </a:rPr>
              <a:t>Biologia medyczna</a:t>
            </a:r>
          </a:p>
          <a:p>
            <a:pPr lvl="0" algn="just">
              <a:spcBef>
                <a:spcPct val="0"/>
              </a:spcBef>
            </a:pPr>
            <a:r>
              <a:rPr lang="pl-PL" sz="1500" b="1" dirty="0">
                <a:solidFill>
                  <a:srgbClr val="4D4D4D"/>
                </a:solidFill>
                <a:latin typeface="Cambria" pitchFamily="18" charset="0"/>
              </a:rPr>
              <a:t>Waloryzacja i zarządzanie zasobami przyrody</a:t>
            </a:r>
          </a:p>
          <a:p>
            <a:pPr lvl="0" algn="just">
              <a:spcBef>
                <a:spcPct val="0"/>
              </a:spcBef>
            </a:pPr>
            <a:endParaRPr kumimoji="0" lang="pl-PL" sz="1500" b="1" i="0" u="none" strike="noStrike" kern="1200" cap="none" spc="0" normalizeH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Wydział Chemii</a:t>
            </a:r>
          </a:p>
          <a:p>
            <a:pPr lvl="0" algn="just">
              <a:spcBef>
                <a:spcPct val="0"/>
              </a:spcBef>
            </a:pPr>
            <a:r>
              <a:rPr kumimoji="0" lang="pl-PL" sz="1500" b="1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Biznes chemiczny</a:t>
            </a:r>
          </a:p>
          <a:p>
            <a:pPr lvl="0" algn="just">
              <a:spcBef>
                <a:spcPct val="0"/>
              </a:spcBef>
            </a:pPr>
            <a:r>
              <a:rPr lang="pl-PL" sz="1500" b="1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Chemia</a:t>
            </a:r>
          </a:p>
          <a:p>
            <a:pPr lvl="0" algn="just">
              <a:spcBef>
                <a:spcPct val="0"/>
              </a:spcBef>
            </a:pPr>
            <a:r>
              <a:rPr kumimoji="0" lang="pl-PL" sz="1500" b="1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Ochrona środowiska</a:t>
            </a:r>
          </a:p>
          <a:p>
            <a:pPr lvl="0" algn="just">
              <a:spcBef>
                <a:spcPct val="0"/>
              </a:spcBef>
            </a:pPr>
            <a:endParaRPr kumimoji="0" lang="pl-PL" sz="1500" b="1" i="0" u="none" strike="noStrike" kern="1200" cap="none" spc="0" normalizeH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Wydział Ekonomiczny</a:t>
            </a:r>
          </a:p>
          <a:p>
            <a:pPr lvl="0" algn="just">
              <a:spcBef>
                <a:spcPct val="0"/>
              </a:spcBef>
            </a:pPr>
            <a:r>
              <a:rPr kumimoji="0" lang="pl-PL" sz="1500" b="1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Biznes i technologia ekologiczna</a:t>
            </a:r>
          </a:p>
          <a:p>
            <a:pPr lvl="0" algn="just">
              <a:spcBef>
                <a:spcPct val="0"/>
              </a:spcBef>
            </a:pPr>
            <a:r>
              <a:rPr lang="pl-PL" sz="1500" b="1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Ekonomia</a:t>
            </a:r>
          </a:p>
          <a:p>
            <a:pPr lvl="0" algn="just">
              <a:spcBef>
                <a:spcPct val="0"/>
              </a:spcBef>
            </a:pPr>
            <a:r>
              <a:rPr kumimoji="0" lang="pl-PL" sz="1500" b="1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Międzynarodowe stosunki gospodarcze</a:t>
            </a:r>
          </a:p>
          <a:p>
            <a:pPr lvl="0" algn="just">
              <a:spcBef>
                <a:spcPct val="0"/>
              </a:spcBef>
            </a:pPr>
            <a:endParaRPr kumimoji="0" lang="pl-PL" sz="1500" b="1" i="0" u="none" strike="noStrike" kern="1200" cap="none" spc="0" normalizeH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l-PL" sz="1500" b="1" dirty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kumimoji="0" lang="pl-PL" sz="1500" b="1" i="0" u="none" strike="noStrike" kern="1200" cap="none" spc="0" normalizeH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kumimoji="0" lang="pl-PL" sz="1500" b="1" i="0" u="none" strike="noStrike" kern="1200" cap="none" spc="0" normalizeH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kumimoji="0" lang="pl-PL" sz="1500" b="1" i="0" u="none" strike="noStrike" kern="1200" cap="none" spc="0" normalizeH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60032" y="2132856"/>
            <a:ext cx="3959324" cy="41764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>
              <a:spcBef>
                <a:spcPct val="0"/>
              </a:spcBef>
            </a:pPr>
            <a:endParaRPr kumimoji="0" lang="pl-PL" sz="15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917" y="1289992"/>
            <a:ext cx="1650835" cy="122413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214" y="2780928"/>
            <a:ext cx="1473292" cy="165618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214" y="4712128"/>
            <a:ext cx="1713077" cy="13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0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6481872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2016r.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700" b="1" dirty="0" smtClean="0">
                <a:solidFill>
                  <a:srgbClr val="003B71"/>
                </a:solidFill>
                <a:latin typeface="Cambria" pitchFamily="18" charset="0"/>
              </a:rPr>
              <a:t>KIERUNKI</a:t>
            </a:r>
            <a:endParaRPr lang="pl-PL" sz="3000" dirty="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467544" y="1610590"/>
            <a:ext cx="6372150" cy="46987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Wydział</a:t>
            </a:r>
            <a:r>
              <a:rPr kumimoji="0" lang="pl-PL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Filologiczny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Amerykanistyka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err="1" smtClean="0">
                <a:solidFill>
                  <a:srgbClr val="4D4D4D"/>
                </a:solidFill>
                <a:latin typeface="Cambria" pitchFamily="18" charset="0"/>
              </a:rPr>
              <a:t>Etnofilologia</a:t>
            </a: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 kaszubska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Filologia angielska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Filologia germańska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Filologia klasyczna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Filologia polska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Filologia romańska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Filologia rosyjska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Iberystyka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Kulturoznawstwo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Lingwistyka stosowana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Logopedia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err="1" smtClean="0">
                <a:solidFill>
                  <a:srgbClr val="4D4D4D"/>
                </a:solidFill>
                <a:latin typeface="Cambria" pitchFamily="18" charset="0"/>
              </a:rPr>
              <a:t>Rosjoznawstwo</a:t>
            </a:r>
            <a:endParaRPr lang="pl-PL" sz="2000" b="1" dirty="0" smtClean="0">
              <a:solidFill>
                <a:srgbClr val="4D4D4D"/>
              </a:solidFill>
              <a:latin typeface="Cambria" pitchFamily="18" charset="0"/>
            </a:endParaRP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Sinologia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Skandynawistyka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Slawistyka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Studia bałkańskie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Studia wschodnie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Studium </a:t>
            </a:r>
            <a:r>
              <a:rPr lang="pl-PL" sz="2000" b="1" dirty="0" err="1" smtClean="0">
                <a:solidFill>
                  <a:srgbClr val="4D4D4D"/>
                </a:solidFill>
                <a:latin typeface="Cambria" pitchFamily="18" charset="0"/>
              </a:rPr>
              <a:t>Humanitatis</a:t>
            </a: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 – Tradycje Cywilizacji Europejskiej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Teatrologia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Wiedza o filmie i kulturze audiowizualnej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Wiedza o teatrze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Zarządzania instytucjami artystycznymi</a:t>
            </a:r>
          </a:p>
          <a:p>
            <a:pPr lvl="0" algn="just">
              <a:spcBef>
                <a:spcPct val="0"/>
              </a:spcBef>
            </a:pPr>
            <a:endParaRPr lang="pl-PL" sz="2000" b="1" noProof="0" dirty="0">
              <a:solidFill>
                <a:srgbClr val="4D4D4D"/>
              </a:solidFill>
              <a:latin typeface="Cambria" pitchFamily="18" charset="0"/>
            </a:endParaRPr>
          </a:p>
          <a:p>
            <a:pPr lvl="0" algn="just">
              <a:spcBef>
                <a:spcPct val="0"/>
              </a:spcBef>
            </a:pPr>
            <a:endParaRPr kumimoji="0" lang="pl-PL" sz="2000" b="1" i="0" u="none" strike="noStrike" kern="1200" cap="none" spc="0" normalizeH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Wydział Historyczny</a:t>
            </a:r>
          </a:p>
          <a:p>
            <a:pPr lvl="0" algn="just">
              <a:spcBef>
                <a:spcPct val="0"/>
              </a:spcBef>
            </a:pPr>
            <a:r>
              <a:rPr kumimoji="0" lang="pl-PL" sz="2000" b="1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Archeologia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Etnologia</a:t>
            </a:r>
          </a:p>
          <a:p>
            <a:pPr lvl="0" algn="just">
              <a:spcBef>
                <a:spcPct val="0"/>
              </a:spcBef>
            </a:pPr>
            <a:r>
              <a:rPr kumimoji="0" lang="pl-PL" sz="2000" b="1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Historia</a:t>
            </a:r>
          </a:p>
          <a:p>
            <a:pPr lvl="0" algn="just">
              <a:spcBef>
                <a:spcPct val="0"/>
              </a:spcBef>
            </a:pPr>
            <a:r>
              <a:rPr lang="pl-PL" sz="2000" b="1" noProof="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Historia sztuki</a:t>
            </a:r>
          </a:p>
          <a:p>
            <a:pPr lvl="0" algn="just">
              <a:spcBef>
                <a:spcPct val="0"/>
              </a:spcBef>
            </a:pPr>
            <a:r>
              <a:rPr kumimoji="0" lang="pl-PL" sz="2000" b="1" i="0" u="none" strike="noStrike" kern="1200" cap="none" spc="0" normalizeH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Krajoznawstwo i turystyka historyczna</a:t>
            </a:r>
          </a:p>
          <a:p>
            <a:pPr lvl="0" algn="just">
              <a:spcBef>
                <a:spcPct val="0"/>
              </a:spcBef>
            </a:pPr>
            <a:r>
              <a:rPr lang="pl-PL" sz="2000" b="1" noProof="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Niemcoznawstwo</a:t>
            </a:r>
          </a:p>
          <a:p>
            <a:pPr lvl="0" algn="just">
              <a:spcBef>
                <a:spcPct val="0"/>
              </a:spcBef>
            </a:pPr>
            <a:r>
              <a:rPr kumimoji="0" lang="pl-PL" sz="2000" b="1" i="0" u="none" strike="noStrike" kern="1200" cap="none" spc="0" normalizeH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Religioznawstwo</a:t>
            </a:r>
            <a:endParaRPr lang="pl-PL" sz="2000" b="1" dirty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60032" y="2132856"/>
            <a:ext cx="3959324" cy="41764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>
              <a:spcBef>
                <a:spcPct val="0"/>
              </a:spcBef>
            </a:pPr>
            <a:endParaRPr kumimoji="0" lang="pl-PL" sz="15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85" y="1730673"/>
            <a:ext cx="1957886" cy="133828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77" y="3681028"/>
            <a:ext cx="1905094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6481872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2016r.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700" b="1" dirty="0" smtClean="0">
                <a:solidFill>
                  <a:srgbClr val="003B71"/>
                </a:solidFill>
                <a:latin typeface="Cambria" pitchFamily="18" charset="0"/>
              </a:rPr>
              <a:t>KIERUNKI</a:t>
            </a:r>
            <a:endParaRPr lang="pl-PL" sz="3000" dirty="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467544" y="1610590"/>
            <a:ext cx="6372150" cy="46987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Wydział</a:t>
            </a:r>
            <a:r>
              <a:rPr kumimoji="0" lang="pl-PL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</a:t>
            </a:r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Matematyki, Fizyki i Informatyki</a:t>
            </a:r>
            <a:endParaRPr kumimoji="0" lang="pl-PL" sz="2000" b="1" i="0" u="none" strike="noStrike" kern="1200" cap="none" spc="0" normalizeH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Bezpieczeństwo jądrowe i ochrona radiologiczna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err="1" smtClean="0">
                <a:solidFill>
                  <a:srgbClr val="4D4D4D"/>
                </a:solidFill>
                <a:latin typeface="Cambria" pitchFamily="18" charset="0"/>
              </a:rPr>
              <a:t>Bioinformatyka</a:t>
            </a:r>
            <a:endParaRPr lang="pl-PL" sz="2000" b="1" dirty="0" smtClean="0">
              <a:solidFill>
                <a:srgbClr val="4D4D4D"/>
              </a:solidFill>
              <a:latin typeface="Cambria" pitchFamily="18" charset="0"/>
            </a:endParaRP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Fizyka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Fizyka medyczna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Informatyka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Matematyki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err="1" smtClean="0">
                <a:solidFill>
                  <a:srgbClr val="4D4D4D"/>
                </a:solidFill>
                <a:latin typeface="Cambria" pitchFamily="18" charset="0"/>
              </a:rPr>
              <a:t>Mathematics</a:t>
            </a:r>
            <a:endParaRPr lang="pl-PL" sz="2000" b="1" dirty="0" smtClean="0">
              <a:solidFill>
                <a:srgbClr val="4D4D4D"/>
              </a:solidFill>
              <a:latin typeface="Cambria" pitchFamily="18" charset="0"/>
            </a:endParaRPr>
          </a:p>
          <a:p>
            <a:pPr lvl="0" algn="just">
              <a:spcBef>
                <a:spcPct val="0"/>
              </a:spcBef>
            </a:pPr>
            <a:r>
              <a:rPr lang="pl-PL" sz="2000" b="1" dirty="0" err="1" smtClean="0">
                <a:solidFill>
                  <a:srgbClr val="4D4D4D"/>
                </a:solidFill>
                <a:latin typeface="Cambria" pitchFamily="18" charset="0"/>
              </a:rPr>
              <a:t>Medical</a:t>
            </a: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 </a:t>
            </a:r>
            <a:r>
              <a:rPr lang="pl-PL" sz="2000" b="1" dirty="0" err="1" smtClean="0">
                <a:solidFill>
                  <a:srgbClr val="4D4D4D"/>
                </a:solidFill>
                <a:latin typeface="Cambria" pitchFamily="18" charset="0"/>
              </a:rPr>
              <a:t>Physics</a:t>
            </a:r>
            <a:endParaRPr lang="pl-PL" sz="2000" b="1" dirty="0" smtClean="0">
              <a:solidFill>
                <a:srgbClr val="4D4D4D"/>
              </a:solidFill>
              <a:latin typeface="Cambria" pitchFamily="18" charset="0"/>
            </a:endParaRPr>
          </a:p>
          <a:p>
            <a:pPr lvl="0" algn="just">
              <a:spcBef>
                <a:spcPct val="0"/>
              </a:spcBef>
            </a:pPr>
            <a:r>
              <a:rPr lang="pl-PL" sz="2000" b="1" dirty="0" err="1" smtClean="0">
                <a:solidFill>
                  <a:srgbClr val="4D4D4D"/>
                </a:solidFill>
                <a:latin typeface="Cambria" pitchFamily="18" charset="0"/>
              </a:rPr>
              <a:t>Physics</a:t>
            </a:r>
            <a:endParaRPr lang="pl-PL" sz="2000" b="1" dirty="0" smtClean="0">
              <a:solidFill>
                <a:srgbClr val="4D4D4D"/>
              </a:solidFill>
              <a:latin typeface="Cambria" pitchFamily="18" charset="0"/>
            </a:endParaRPr>
          </a:p>
          <a:p>
            <a:pPr lvl="0" algn="just">
              <a:spcBef>
                <a:spcPct val="0"/>
              </a:spcBef>
            </a:pPr>
            <a:endParaRPr lang="pl-PL" sz="2000" b="1" noProof="0" dirty="0">
              <a:solidFill>
                <a:srgbClr val="4D4D4D"/>
              </a:solidFill>
              <a:latin typeface="Cambria" pitchFamily="18" charset="0"/>
            </a:endParaRPr>
          </a:p>
          <a:p>
            <a:pPr lvl="0" algn="just">
              <a:spcBef>
                <a:spcPct val="0"/>
              </a:spcBef>
            </a:pPr>
            <a:endParaRPr kumimoji="0" lang="pl-PL" sz="2000" b="1" i="0" u="none" strike="noStrike" kern="1200" cap="none" spc="0" normalizeH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Wydział Nauk Społecznych</a:t>
            </a:r>
          </a:p>
          <a:p>
            <a:pPr lvl="0" algn="just">
              <a:spcBef>
                <a:spcPct val="0"/>
              </a:spcBef>
            </a:pPr>
            <a:r>
              <a:rPr kumimoji="0" lang="pl-PL" sz="2000" b="1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Bezpieczeństwo narodowe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Dyplomacja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Dziennikarstwo i komunikacja społeczna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Filozofia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Pedagogika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Pedagogika specjalna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Pedagogika wczesnej edukacji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Politologia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Praca socjalna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Psychologia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Socjologia</a:t>
            </a:r>
            <a:endParaRPr lang="pl-PL" sz="2000" b="1" dirty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60032" y="2132856"/>
            <a:ext cx="3959324" cy="41764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>
              <a:spcBef>
                <a:spcPct val="0"/>
              </a:spcBef>
            </a:pPr>
            <a:endParaRPr kumimoji="0" lang="pl-PL" sz="15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265" y="1524681"/>
            <a:ext cx="1692370" cy="168519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18" y="3710744"/>
            <a:ext cx="1605882" cy="102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4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6481872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2016r.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  <a:t/>
            </a:r>
            <a:b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</a:br>
            <a:r>
              <a:rPr lang="pl-PL" sz="5700" b="1" dirty="0" smtClean="0">
                <a:solidFill>
                  <a:srgbClr val="003B71"/>
                </a:solidFill>
                <a:latin typeface="Cambria" pitchFamily="18" charset="0"/>
              </a:rPr>
              <a:t>Gdzie jesteśmy?</a:t>
            </a:r>
            <a:endParaRPr lang="pl-PL" sz="5700" b="1" dirty="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619861" y="2140521"/>
            <a:ext cx="57606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500" b="1" dirty="0" smtClean="0">
                <a:solidFill>
                  <a:schemeClr val="tx2"/>
                </a:solidFill>
              </a:rPr>
              <a:t>Trójmiasto</a:t>
            </a:r>
            <a:r>
              <a:rPr lang="pl-PL" sz="2500" dirty="0" smtClean="0">
                <a:solidFill>
                  <a:schemeClr val="tx2"/>
                </a:solidFill>
              </a:rPr>
              <a:t> (Gdańsk, Gdynia, Sopot)</a:t>
            </a:r>
            <a:endParaRPr lang="pl-PL" sz="2500" dirty="0">
              <a:solidFill>
                <a:schemeClr val="tx2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582" y="2780928"/>
            <a:ext cx="6071328" cy="358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94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6481872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2016r.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700" b="1" dirty="0" smtClean="0">
                <a:solidFill>
                  <a:srgbClr val="003B71"/>
                </a:solidFill>
                <a:latin typeface="Cambria" pitchFamily="18" charset="0"/>
              </a:rPr>
              <a:t>KIERUNKI</a:t>
            </a:r>
            <a:endParaRPr lang="pl-PL" sz="3000" dirty="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467544" y="1610590"/>
            <a:ext cx="6372150" cy="46987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Wydział</a:t>
            </a:r>
            <a:r>
              <a:rPr kumimoji="0" lang="pl-PL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</a:t>
            </a:r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Oceanografii i Geografii</a:t>
            </a:r>
            <a:endParaRPr kumimoji="0" lang="pl-PL" sz="2000" b="1" i="0" u="none" strike="noStrike" kern="1200" cap="none" spc="0" normalizeH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Geografia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Geologia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err="1" smtClean="0">
                <a:solidFill>
                  <a:srgbClr val="4D4D4D"/>
                </a:solidFill>
                <a:latin typeface="Cambria" pitchFamily="18" charset="0"/>
              </a:rPr>
              <a:t>Gospodardka</a:t>
            </a: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 przestrzenna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Gospodarka wodna i ochrona zasobów wód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Ichtiologia morska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</a:rPr>
              <a:t>Oceanografia</a:t>
            </a:r>
          </a:p>
          <a:p>
            <a:pPr lvl="0" algn="just">
              <a:spcBef>
                <a:spcPct val="0"/>
              </a:spcBef>
            </a:pPr>
            <a:endParaRPr lang="pl-PL" sz="2000" b="1" noProof="0" dirty="0">
              <a:solidFill>
                <a:srgbClr val="4D4D4D"/>
              </a:solidFill>
              <a:latin typeface="Cambria" pitchFamily="18" charset="0"/>
            </a:endParaRPr>
          </a:p>
          <a:p>
            <a:pPr lvl="0" algn="just">
              <a:spcBef>
                <a:spcPct val="0"/>
              </a:spcBef>
            </a:pPr>
            <a:endParaRPr kumimoji="0" lang="pl-PL" sz="2000" b="1" i="0" u="none" strike="noStrike" kern="1200" cap="none" spc="0" normalizeH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Wydział Prawa i Administracji</a:t>
            </a:r>
          </a:p>
          <a:p>
            <a:pPr lvl="0" algn="just">
              <a:spcBef>
                <a:spcPct val="0"/>
              </a:spcBef>
            </a:pPr>
            <a:r>
              <a:rPr kumimoji="0" lang="pl-PL" sz="2000" b="1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Administracja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err="1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European</a:t>
            </a: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 Business Administration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Kryminologia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Podatki i doradztwo podatkowe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Prawo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Prawo i administracja w gospodarce</a:t>
            </a:r>
          </a:p>
          <a:p>
            <a:pPr lvl="0" algn="just">
              <a:spcBef>
                <a:spcPct val="0"/>
              </a:spcBef>
            </a:pPr>
            <a:endParaRPr lang="pl-PL" sz="2000" b="1" dirty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2000" b="1" dirty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60032" y="2132856"/>
            <a:ext cx="3959324" cy="41764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>
              <a:spcBef>
                <a:spcPct val="0"/>
              </a:spcBef>
            </a:pPr>
            <a:endParaRPr kumimoji="0" lang="pl-PL" sz="15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30" y="1610590"/>
            <a:ext cx="1548354" cy="154835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712" y="3959955"/>
            <a:ext cx="1629285" cy="162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8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6481872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2016r.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700" b="1" dirty="0" smtClean="0">
                <a:solidFill>
                  <a:srgbClr val="003B71"/>
                </a:solidFill>
                <a:latin typeface="Cambria" pitchFamily="18" charset="0"/>
              </a:rPr>
              <a:t>KIERUNKI</a:t>
            </a:r>
            <a:endParaRPr lang="pl-PL" sz="3000" dirty="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467544" y="1610590"/>
            <a:ext cx="6372150" cy="46987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Wydział Zarządzania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latin typeface="Cambria" pitchFamily="18" charset="0"/>
                <a:ea typeface="+mj-ea"/>
                <a:cs typeface="+mj-cs"/>
              </a:rPr>
              <a:t>Finanse i rachunkowość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latin typeface="Cambria" pitchFamily="18" charset="0"/>
                <a:ea typeface="+mj-ea"/>
                <a:cs typeface="+mj-cs"/>
              </a:rPr>
              <a:t>Finanse i rachunkowość – Financial </a:t>
            </a:r>
            <a:r>
              <a:rPr lang="pl-PL" sz="2000" b="1" dirty="0" err="1" smtClean="0">
                <a:latin typeface="Cambria" pitchFamily="18" charset="0"/>
                <a:ea typeface="+mj-ea"/>
                <a:cs typeface="+mj-cs"/>
              </a:rPr>
              <a:t>analyst</a:t>
            </a:r>
            <a:endParaRPr lang="pl-PL" sz="2000" b="1" dirty="0" smtClean="0">
              <a:latin typeface="Cambria" pitchFamily="18" charset="0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latin typeface="Cambria" pitchFamily="18" charset="0"/>
                <a:ea typeface="+mj-ea"/>
                <a:cs typeface="+mj-cs"/>
              </a:rPr>
              <a:t>Informatyka i ekonometria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latin typeface="Cambria" pitchFamily="18" charset="0"/>
                <a:ea typeface="+mj-ea"/>
                <a:cs typeface="+mj-cs"/>
              </a:rPr>
              <a:t>Podatki i doradztwo podatkowe</a:t>
            </a:r>
          </a:p>
          <a:p>
            <a:pPr lvl="0" algn="just">
              <a:spcBef>
                <a:spcPct val="0"/>
              </a:spcBef>
            </a:pPr>
            <a:r>
              <a:rPr lang="pl-PL" sz="2000" b="1" dirty="0" smtClean="0">
                <a:latin typeface="Cambria" pitchFamily="18" charset="0"/>
                <a:ea typeface="+mj-ea"/>
                <a:cs typeface="+mj-cs"/>
              </a:rPr>
              <a:t>Zarządzanie</a:t>
            </a:r>
            <a:endParaRPr lang="pl-PL" sz="2000" b="1" dirty="0" smtClean="0">
              <a:latin typeface="Cambria" pitchFamily="18" charset="0"/>
            </a:endParaRPr>
          </a:p>
          <a:p>
            <a:pPr lvl="0" algn="just">
              <a:spcBef>
                <a:spcPct val="0"/>
              </a:spcBef>
            </a:pPr>
            <a:endParaRPr lang="pl-PL" sz="2000" b="1" noProof="0" dirty="0">
              <a:solidFill>
                <a:srgbClr val="4D4D4D"/>
              </a:solidFill>
              <a:latin typeface="Cambria" pitchFamily="18" charset="0"/>
            </a:endParaRPr>
          </a:p>
          <a:p>
            <a:pPr lvl="0" algn="just">
              <a:spcBef>
                <a:spcPct val="0"/>
              </a:spcBef>
            </a:pPr>
            <a:endParaRPr kumimoji="0" lang="pl-PL" sz="2000" b="1" i="0" u="none" strike="noStrike" kern="1200" cap="none" spc="0" normalizeH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Międzyuczelniany Wydział Biotechnologii</a:t>
            </a:r>
          </a:p>
          <a:p>
            <a:pPr lvl="0" algn="just">
              <a:spcBef>
                <a:spcPct val="0"/>
              </a:spcBef>
            </a:pPr>
            <a:r>
              <a:rPr kumimoji="0" lang="pl-PL" sz="2000" b="1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Biotechnologia</a:t>
            </a:r>
            <a:endParaRPr lang="pl-PL" sz="2000" b="1" dirty="0" smtClean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2000" b="1" dirty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pl-PL" sz="2000" b="1" dirty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60032" y="2132856"/>
            <a:ext cx="3959324" cy="41764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>
              <a:spcBef>
                <a:spcPct val="0"/>
              </a:spcBef>
            </a:pPr>
            <a:endParaRPr kumimoji="0" lang="pl-PL" sz="15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077072"/>
            <a:ext cx="72008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5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6481872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2016r.</a:t>
            </a:r>
          </a:p>
          <a:p>
            <a:r>
              <a:rPr lang="pl-PL" sz="1300" dirty="0" smtClean="0">
                <a:solidFill>
                  <a:schemeClr val="bg1"/>
                </a:solidFill>
                <a:latin typeface="Cambria" pitchFamily="18" charset="0"/>
              </a:rPr>
              <a:t>. </a:t>
            </a:r>
            <a:endParaRPr lang="pl-PL" sz="13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  <a:t/>
            </a:r>
            <a:b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</a:br>
            <a:r>
              <a:rPr lang="pl-PL" sz="4300" b="1" dirty="0">
                <a:solidFill>
                  <a:srgbClr val="003B71"/>
                </a:solidFill>
                <a:latin typeface="Cambria" pitchFamily="18" charset="0"/>
              </a:rPr>
              <a:t>UNIWERSYTET</a:t>
            </a:r>
            <a:r>
              <a:rPr lang="pl-PL" sz="3200" b="1" dirty="0">
                <a:solidFill>
                  <a:srgbClr val="003B71"/>
                </a:solidFill>
                <a:latin typeface="Cambria" pitchFamily="18" charset="0"/>
              </a:rPr>
              <a:t> </a:t>
            </a:r>
            <a:r>
              <a:rPr lang="pl-PL" sz="4300" b="1" dirty="0">
                <a:solidFill>
                  <a:srgbClr val="003B71"/>
                </a:solidFill>
                <a:latin typeface="Cambria" pitchFamily="18" charset="0"/>
              </a:rPr>
              <a:t>GDAŃSKI</a:t>
            </a:r>
          </a:p>
          <a:p>
            <a:r>
              <a:rPr lang="pl-PL" sz="3200" dirty="0">
                <a:solidFill>
                  <a:srgbClr val="003B71"/>
                </a:solidFill>
                <a:latin typeface="Cambria" pitchFamily="18" charset="0"/>
              </a:rPr>
              <a:t>oferuje także</a:t>
            </a:r>
            <a:r>
              <a:rPr lang="pl-PL" sz="3000" dirty="0" smtClean="0">
                <a:solidFill>
                  <a:srgbClr val="003B71"/>
                </a:solidFill>
                <a:latin typeface="Cambria" pitchFamily="18" charset="0"/>
              </a:rPr>
              <a:t>       </a:t>
            </a:r>
            <a:endParaRPr lang="pl-PL" sz="3000" dirty="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755576" y="2132856"/>
            <a:ext cx="3960440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0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Studia doktoranckie</a:t>
            </a:r>
          </a:p>
          <a:p>
            <a:pPr lvl="0">
              <a:spcBef>
                <a:spcPct val="0"/>
              </a:spcBef>
            </a:pPr>
            <a:endParaRPr kumimoji="0" lang="pl-PL" sz="1500" b="0" i="0" u="none" strike="noStrike" kern="1200" cap="none" spc="0" normalizeH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baseline="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Studia podyplomowe</a:t>
            </a:r>
          </a:p>
          <a:p>
            <a:pPr lvl="0">
              <a:spcBef>
                <a:spcPct val="0"/>
              </a:spcBef>
            </a:pPr>
            <a:endParaRPr lang="pl-PL" sz="1500" baseline="0" dirty="0" smtClean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0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Lektoraty języków obcych</a:t>
            </a: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kumimoji="0" lang="pl-PL" sz="1500" b="0" i="0" u="none" strike="noStrike" kern="1200" cap="none" spc="0" normalizeH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r>
              <a:rPr lang="pl-PL" sz="1500" baseline="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angielski, chiński, francuski, hiszpański, japoński, niemiecki, rosyjski, szwedzki, włoski, polski</a:t>
            </a:r>
            <a:r>
              <a:rPr lang="pl-PL" sz="150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 dla obcokrajowców</a:t>
            </a: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endParaRPr kumimoji="0" lang="pl-PL" sz="15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Uczelnia posiada program do nauczania języka polskiego dla obcokrajowców w systemie e-learningu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kumimoji="0" lang="pl-PL" sz="15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60032" y="2132856"/>
            <a:ext cx="3959324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>
              <a:spcBef>
                <a:spcPct val="0"/>
              </a:spcBef>
            </a:pPr>
            <a:endParaRPr kumimoji="0" lang="pl-PL" sz="15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756" y="2132856"/>
            <a:ext cx="2624362" cy="3951288"/>
          </a:xfrm>
        </p:spPr>
      </p:pic>
    </p:spTree>
    <p:extLst>
      <p:ext uri="{BB962C8B-B14F-4D97-AF65-F5344CB8AC3E}">
        <p14:creationId xmlns:p14="http://schemas.microsoft.com/office/powerpoint/2010/main" val="400960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6481872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2016r.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  <a:t/>
            </a:r>
            <a:b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</a:br>
            <a: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  <a:t>NIE TYLKO NAUKA!</a:t>
            </a:r>
          </a:p>
          <a:p>
            <a:r>
              <a:rPr lang="pl-PL" sz="10000" b="1" dirty="0" smtClean="0">
                <a:solidFill>
                  <a:srgbClr val="003B71"/>
                </a:solidFill>
                <a:latin typeface="Cambria" pitchFamily="18" charset="0"/>
              </a:rPr>
              <a:t>Akademickie Centrum Kultury UG</a:t>
            </a:r>
            <a:endParaRPr lang="pl-PL" sz="10000" b="1" dirty="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755576" y="2132856"/>
            <a:ext cx="3960440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1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Akademicki Chór UG</a:t>
            </a:r>
            <a:r>
              <a:rPr kumimoji="0" lang="pl-PL" sz="1500" b="0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, który zdobywa najwyższe laury w świecie</a:t>
            </a:r>
          </a:p>
          <a:p>
            <a:pPr lvl="0">
              <a:spcBef>
                <a:spcPct val="0"/>
              </a:spcBef>
            </a:pPr>
            <a:endParaRPr kumimoji="0" lang="pl-PL" sz="1500" b="0" i="0" u="none" strike="noStrike" kern="1200" cap="none" spc="0" normalizeH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b="1" baseline="0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Zespół Pieśni i Tańca</a:t>
            </a:r>
            <a:r>
              <a:rPr lang="pl-PL" sz="1500" b="1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 JANTAR</a:t>
            </a:r>
            <a:endParaRPr lang="pl-PL" sz="1500" b="1" baseline="0" dirty="0" smtClean="0">
              <a:solidFill>
                <a:srgbClr val="4D4D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pl-PL" sz="1500" b="1" baseline="0" dirty="0" smtClean="0">
              <a:solidFill>
                <a:srgbClr val="4D4D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1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Studencka Agencja Fotograficzna</a:t>
            </a:r>
          </a:p>
          <a:p>
            <a:pPr lvl="0">
              <a:spcBef>
                <a:spcPct val="0"/>
              </a:spcBef>
            </a:pPr>
            <a:endParaRPr kumimoji="0" lang="pl-PL" sz="1500" b="1" i="0" u="none" strike="noStrike" kern="1200" cap="none" spc="0" normalizeH="0" noProof="0" dirty="0" smtClean="0">
              <a:ln>
                <a:noFill/>
              </a:ln>
              <a:solidFill>
                <a:srgbClr val="4D4D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b="1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Uniwersytecka Kronika Filmowa</a:t>
            </a:r>
            <a:endParaRPr kumimoji="0" lang="pl-PL" sz="1500" b="1" i="0" u="none" strike="noStrike" kern="1200" cap="none" spc="0" normalizeH="0" noProof="0" dirty="0" smtClean="0">
              <a:ln>
                <a:noFill/>
              </a:ln>
              <a:solidFill>
                <a:srgbClr val="4D4D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kumimoji="0" lang="pl-PL" sz="1500" b="0" i="0" u="none" strike="noStrike" kern="1200" cap="none" spc="0" normalizeH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1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Klub Filmowy „Miłość Blondynki” </a:t>
            </a:r>
            <a:r>
              <a:rPr kumimoji="0" lang="pl-PL" sz="1500" b="0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i klub literacki</a:t>
            </a:r>
          </a:p>
          <a:p>
            <a:pPr lvl="0">
              <a:spcBef>
                <a:spcPct val="0"/>
              </a:spcBef>
            </a:pPr>
            <a:endParaRPr kumimoji="0" lang="pl-PL" sz="15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b="1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Kulturalny kolektyw UG</a:t>
            </a: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r>
              <a:rPr lang="pl-PL" sz="150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happeningi, spotkania, wernisaże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kumimoji="0" lang="pl-PL" sz="15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60032" y="2132856"/>
            <a:ext cx="3959324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>
              <a:spcBef>
                <a:spcPct val="0"/>
              </a:spcBef>
            </a:pPr>
            <a:endParaRPr kumimoji="0" lang="pl-PL" sz="15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39" y="2276872"/>
            <a:ext cx="4104867" cy="2808312"/>
          </a:xfrm>
        </p:spPr>
      </p:pic>
    </p:spTree>
    <p:extLst>
      <p:ext uri="{BB962C8B-B14F-4D97-AF65-F5344CB8AC3E}">
        <p14:creationId xmlns:p14="http://schemas.microsoft.com/office/powerpoint/2010/main" val="230994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 smtClean="0">
                <a:solidFill>
                  <a:srgbClr val="003B71"/>
                </a:solidFill>
                <a:latin typeface="Cambria" pitchFamily="18" charset="0"/>
              </a:rPr>
              <a:t>Akademicki Związek Sportowy UG</a:t>
            </a:r>
            <a:endParaRPr lang="pl-PL" sz="4000" b="1" dirty="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755576" y="2132856"/>
            <a:ext cx="3960440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Aerobik</a:t>
            </a:r>
            <a:r>
              <a:rPr kumimoji="0" lang="pl-PL" sz="15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Sportowy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baseline="0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Badminton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Judo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baseline="0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Karate</a:t>
            </a:r>
            <a:r>
              <a:rPr lang="pl-PL" sz="1500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 </a:t>
            </a:r>
            <a:r>
              <a:rPr lang="pl-PL" sz="1500" dirty="0" err="1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Shotokan</a:t>
            </a:r>
            <a:endParaRPr lang="pl-PL" sz="1500" dirty="0" smtClean="0">
              <a:solidFill>
                <a:schemeClr val="bg1"/>
              </a:solidFill>
              <a:latin typeface="Cambria" pitchFamily="18" charset="0"/>
              <a:ea typeface="+mj-ea"/>
              <a:cs typeface="+mj-cs"/>
            </a:endParaRP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Kolarstwo</a:t>
            </a:r>
            <a:r>
              <a:rPr kumimoji="0" lang="pl-PL" sz="15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górskie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baseline="0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Koszykówka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Lekka atletyka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baseline="0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Narciarstwo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Paralotniarstwo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baseline="0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Piłka</a:t>
            </a:r>
            <a:r>
              <a:rPr lang="pl-PL" sz="1500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 nożna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Piłka</a:t>
            </a:r>
            <a:r>
              <a:rPr kumimoji="0" lang="pl-PL" sz="15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ręczna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baseline="0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Pływanie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Siatkówka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Snowboard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Trójbój siłowy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Taneczna – </a:t>
            </a:r>
            <a:r>
              <a:rPr lang="pl-PL" sz="1500" dirty="0" err="1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cheerleaders</a:t>
            </a:r>
            <a:endParaRPr lang="pl-PL" sz="1500" dirty="0" smtClean="0">
              <a:solidFill>
                <a:schemeClr val="bg1"/>
              </a:solidFill>
              <a:latin typeface="Cambria" pitchFamily="18" charset="0"/>
              <a:ea typeface="+mj-ea"/>
              <a:cs typeface="+mj-cs"/>
            </a:endParaRP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Tenis i tenis stołowy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Turystyka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Wspinaczka 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l-PL" sz="1500" dirty="0" smtClean="0">
              <a:solidFill>
                <a:schemeClr val="bg1"/>
              </a:solidFill>
              <a:latin typeface="Cambria" pitchFamily="18" charset="0"/>
              <a:ea typeface="+mj-ea"/>
              <a:cs typeface="+mj-cs"/>
            </a:endParaRP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l-PL" sz="1500" dirty="0" smtClean="0">
              <a:solidFill>
                <a:schemeClr val="bg1"/>
              </a:solidFill>
              <a:latin typeface="Cambria" pitchFamily="18" charset="0"/>
              <a:ea typeface="+mj-ea"/>
              <a:cs typeface="+mj-cs"/>
            </a:endParaRP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l-PL" dirty="0"/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kumimoji="0" lang="pl-PL" sz="1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55576" y="6481872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2016r.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60032" y="4770376"/>
            <a:ext cx="3959324" cy="17549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>
              <a:spcBef>
                <a:spcPct val="0"/>
              </a:spcBef>
            </a:pPr>
            <a:endParaRPr lang="pl-PL" sz="1500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072" y="1946275"/>
            <a:ext cx="3843406" cy="4525963"/>
          </a:xfrm>
        </p:spPr>
      </p:pic>
    </p:spTree>
    <p:extLst>
      <p:ext uri="{BB962C8B-B14F-4D97-AF65-F5344CB8AC3E}">
        <p14:creationId xmlns:p14="http://schemas.microsoft.com/office/powerpoint/2010/main" val="186304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6481872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2016r.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  <a:t/>
            </a:r>
            <a:b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</a:br>
            <a:r>
              <a:rPr lang="pl-PL" sz="5700" b="1" dirty="0" smtClean="0">
                <a:solidFill>
                  <a:srgbClr val="003B71"/>
                </a:solidFill>
                <a:latin typeface="Cambria" pitchFamily="18" charset="0"/>
              </a:rPr>
              <a:t>Studenckie Koła Naukowe i Organizacje</a:t>
            </a:r>
            <a:endParaRPr lang="pl-PL" sz="5700" b="1" dirty="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755576" y="2132856"/>
            <a:ext cx="3960440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0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Ponad </a:t>
            </a:r>
            <a:r>
              <a:rPr lang="pl-PL" sz="1500" b="1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205</a:t>
            </a:r>
            <a:r>
              <a:rPr kumimoji="0" lang="pl-PL" sz="1500" b="1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 studenckich kół naukowych </a:t>
            </a:r>
            <a:r>
              <a:rPr kumimoji="0" lang="pl-PL" sz="1500" b="0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we wszystkich wydziałach</a:t>
            </a:r>
          </a:p>
          <a:p>
            <a:pPr lvl="0">
              <a:spcBef>
                <a:spcPct val="0"/>
              </a:spcBef>
            </a:pPr>
            <a:endParaRPr kumimoji="0" lang="pl-PL" sz="1500" b="0" i="0" u="none" strike="noStrike" kern="1200" cap="none" spc="0" normalizeH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b="1" baseline="0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Międzynarodowe stowarzyszenia i organizacje </a:t>
            </a:r>
            <a:r>
              <a:rPr lang="pl-PL" sz="1500" baseline="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– AIESEC, AEGEE, ELSA </a:t>
            </a:r>
          </a:p>
          <a:p>
            <a:pPr lvl="0">
              <a:spcBef>
                <a:spcPct val="0"/>
              </a:spcBef>
            </a:pPr>
            <a:endParaRPr lang="pl-PL" sz="1500" baseline="0" dirty="0" smtClean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0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Programy dla studentów: </a:t>
            </a:r>
          </a:p>
          <a:p>
            <a:pPr lvl="0">
              <a:spcBef>
                <a:spcPct val="0"/>
              </a:spcBef>
            </a:pPr>
            <a:endParaRPr kumimoji="0" lang="pl-PL" sz="1500" b="0" i="0" u="none" strike="noStrike" kern="1200" cap="none" spc="0" normalizeH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r>
              <a:rPr lang="pl-PL" sz="1500" b="1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Międzynarodowy Program Wymiany Studentów </a:t>
            </a:r>
            <a:r>
              <a:rPr lang="pl-PL" sz="150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– ERASMUS </a:t>
            </a: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endParaRPr lang="pl-PL" sz="1500" dirty="0" smtClean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r>
              <a:rPr kumimoji="0" lang="pl-PL" sz="1500" b="1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Program MOST</a:t>
            </a: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endParaRPr kumimoji="0" lang="pl-PL" sz="1500" b="1" i="0" u="none" strike="noStrike" kern="1200" cap="none" spc="0" normalizeH="0" noProof="0" dirty="0" smtClean="0">
              <a:ln>
                <a:noFill/>
              </a:ln>
              <a:solidFill>
                <a:srgbClr val="4D4D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r>
              <a:rPr lang="pl-PL" sz="1500" b="1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Praktyki i staże </a:t>
            </a:r>
            <a:r>
              <a:rPr lang="pl-PL" sz="150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w instytucjach i przedsiębiorstwach w całej Polsce i za granicą</a:t>
            </a:r>
            <a:endParaRPr kumimoji="0" lang="pl-PL" sz="1500" b="0" i="0" u="none" strike="noStrike" kern="1200" cap="none" spc="0" normalizeH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kumimoji="0" lang="pl-PL" sz="15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60032" y="2132856"/>
            <a:ext cx="3959324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>
              <a:spcBef>
                <a:spcPct val="0"/>
              </a:spcBef>
            </a:pPr>
            <a:endParaRPr kumimoji="0" lang="pl-PL" sz="15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76872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39911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095836" y="6481872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2016r.</a:t>
            </a: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756692" y="3127276"/>
            <a:ext cx="7630616" cy="7200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 smtClean="0">
                <a:solidFill>
                  <a:srgbClr val="003B71"/>
                </a:solidFill>
                <a:latin typeface="Cambria" pitchFamily="18" charset="0"/>
              </a:rPr>
              <a:t>DZIĘKUJĘ ZA UWAGĘ</a:t>
            </a:r>
            <a:endParaRPr lang="pl-PL" sz="4000" dirty="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2159732" y="4509121"/>
            <a:ext cx="4824536" cy="7200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pl-PL" sz="2000" b="1" i="1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endParaRPr kumimoji="0" lang="pl-PL" sz="2000" b="0" i="1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7879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6481872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2016r.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  <a:t/>
            </a:r>
            <a:b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</a:br>
            <a:r>
              <a:rPr lang="pl-PL" sz="5700" b="1" dirty="0" smtClean="0">
                <a:solidFill>
                  <a:srgbClr val="003B71"/>
                </a:solidFill>
                <a:latin typeface="Cambria" pitchFamily="18" charset="0"/>
              </a:rPr>
              <a:t>Gdzie jesteśmy?</a:t>
            </a:r>
            <a:endParaRPr lang="pl-PL" sz="5700" b="1" dirty="0">
              <a:solidFill>
                <a:srgbClr val="003B71"/>
              </a:solidFill>
              <a:latin typeface="Cambria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4486439" cy="264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788024" y="2060848"/>
            <a:ext cx="40684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pl-PL" b="1" dirty="0" smtClean="0">
                <a:solidFill>
                  <a:schemeClr val="tx2"/>
                </a:solidFill>
              </a:rPr>
              <a:t>~800 tys. mieszkańców</a:t>
            </a:r>
          </a:p>
          <a:p>
            <a:pPr marL="285750" indent="-285750">
              <a:buFont typeface="Arial" charset="0"/>
              <a:buChar char="•"/>
            </a:pPr>
            <a:r>
              <a:rPr lang="pl-PL" b="1" dirty="0">
                <a:solidFill>
                  <a:schemeClr val="tx2"/>
                </a:solidFill>
              </a:rPr>
              <a:t>S</a:t>
            </a:r>
            <a:r>
              <a:rPr lang="pl-PL" b="1" dirty="0" smtClean="0">
                <a:solidFill>
                  <a:schemeClr val="tx2"/>
                </a:solidFill>
              </a:rPr>
              <a:t>prawna komunikacja miejska</a:t>
            </a:r>
          </a:p>
          <a:p>
            <a:pPr marL="285750" indent="-285750">
              <a:buFont typeface="Arial" charset="0"/>
              <a:buChar char="•"/>
            </a:pPr>
            <a:r>
              <a:rPr lang="pl-PL" b="1" dirty="0" smtClean="0">
                <a:solidFill>
                  <a:schemeClr val="tx2"/>
                </a:solidFill>
              </a:rPr>
              <a:t>Dostęp do sieci autostrad</a:t>
            </a:r>
          </a:p>
          <a:p>
            <a:pPr marL="285750" indent="-285750">
              <a:buFont typeface="Arial" charset="0"/>
              <a:buChar char="•"/>
            </a:pPr>
            <a:r>
              <a:rPr lang="pl-PL" b="1" dirty="0" smtClean="0">
                <a:solidFill>
                  <a:schemeClr val="tx2"/>
                </a:solidFill>
              </a:rPr>
              <a:t>Międzynarodowy port lotniczy</a:t>
            </a:r>
          </a:p>
          <a:p>
            <a:pPr marL="285750" indent="-285750">
              <a:buFont typeface="Arial" charset="0"/>
              <a:buChar char="•"/>
            </a:pPr>
            <a:r>
              <a:rPr lang="pl-PL" b="1" dirty="0" smtClean="0">
                <a:solidFill>
                  <a:schemeClr val="tx2"/>
                </a:solidFill>
              </a:rPr>
              <a:t>Połączenia promowe</a:t>
            </a:r>
            <a:endParaRPr lang="pl-PL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81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6481872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2016r.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  <a:t/>
            </a:r>
            <a:b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</a:br>
            <a:r>
              <a:rPr lang="pl-PL" sz="5700" b="1" dirty="0" smtClean="0">
                <a:solidFill>
                  <a:srgbClr val="003B71"/>
                </a:solidFill>
                <a:latin typeface="Cambria" pitchFamily="18" charset="0"/>
              </a:rPr>
              <a:t>Zabytkowy Gdańsk</a:t>
            </a:r>
            <a:endParaRPr lang="pl-PL" sz="5700" b="1" dirty="0">
              <a:solidFill>
                <a:srgbClr val="003B71"/>
              </a:solidFill>
              <a:latin typeface="Cambria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34898"/>
            <a:ext cx="6984776" cy="46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3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6481872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2016r.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b="1" dirty="0" smtClean="0">
              <a:solidFill>
                <a:srgbClr val="003B71"/>
              </a:solidFill>
              <a:latin typeface="Cambria" pitchFamily="18" charset="0"/>
            </a:endParaRPr>
          </a:p>
          <a:p>
            <a: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  <a:t>Nowoczesna Gdynia</a:t>
            </a:r>
            <a:endParaRPr lang="pl-PL" sz="5700" b="1" dirty="0">
              <a:solidFill>
                <a:srgbClr val="003B71"/>
              </a:solidFill>
              <a:latin typeface="Cambria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15514"/>
            <a:ext cx="6984776" cy="465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6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6481872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2016r.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b="1" dirty="0" smtClean="0">
              <a:solidFill>
                <a:srgbClr val="003B71"/>
              </a:solidFill>
              <a:latin typeface="Cambria" pitchFamily="18" charset="0"/>
            </a:endParaRPr>
          </a:p>
          <a:p>
            <a: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  <a:t>Sopot – nadmorski kurort</a:t>
            </a:r>
            <a:endParaRPr lang="pl-PL" sz="5700" b="1" dirty="0">
              <a:solidFill>
                <a:srgbClr val="003B71"/>
              </a:solidFill>
              <a:latin typeface="Cambria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89961"/>
            <a:ext cx="7023093" cy="468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6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6481872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2016r.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  <a:t/>
            </a:r>
            <a:b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</a:br>
            <a:r>
              <a:rPr lang="pl-PL" sz="5700" b="1" dirty="0" smtClean="0">
                <a:solidFill>
                  <a:srgbClr val="003B71"/>
                </a:solidFill>
                <a:latin typeface="Cambria" pitchFamily="18" charset="0"/>
              </a:rPr>
              <a:t>Bałtycki Kampus UG</a:t>
            </a:r>
            <a:endParaRPr lang="pl-PL" sz="5700" b="1" dirty="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755576" y="2132856"/>
            <a:ext cx="3889449" cy="39933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b="1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Kampus</a:t>
            </a:r>
            <a:r>
              <a:rPr kumimoji="0" lang="pl-PL" b="0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</a:t>
            </a:r>
            <a:r>
              <a:rPr kumimoji="0" lang="pl-PL" b="1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Oliwa</a:t>
            </a:r>
            <a:r>
              <a:rPr kumimoji="0" lang="pl-PL" b="0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</a:t>
            </a:r>
            <a:r>
              <a:rPr kumimoji="0" lang="pl-PL" sz="1400" b="0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składa się z następujących obiektów:</a:t>
            </a: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r>
              <a:rPr lang="pl-PL" sz="140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Rektoratu </a:t>
            </a: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r>
              <a:rPr kumimoji="0" lang="pl-PL" sz="1400" b="0" i="0" u="none" strike="noStrike" kern="1200" cap="none" spc="0" normalizeH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Wydziałów: Biologii, Chemii, Prawa i Administracji, Filologicznego, Historycznego, Matematyki, Fizyki i Inform</a:t>
            </a:r>
            <a:r>
              <a:rPr lang="pl-PL" sz="140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atyki, nowego gmachu Neofilologii, Biotechnologii oraz Wydziału Nauk Społecznych i Instytutu Geografii, Biblioteki Głównej UG oraz domów studenckich.</a:t>
            </a: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r>
              <a:rPr lang="pl-PL" sz="140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w planach: budowa Instytutu Informatyki i Uniwersyteckiego Centrum Sportu i Rekreacji.</a:t>
            </a:r>
          </a:p>
          <a:p>
            <a:pPr lvl="0" algn="just">
              <a:spcBef>
                <a:spcPct val="0"/>
              </a:spcBef>
            </a:pPr>
            <a:endParaRPr lang="pl-PL" sz="1200" dirty="0" smtClean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  <a:p>
            <a:pPr marL="285750" lvl="0" indent="-285750" algn="just">
              <a:spcBef>
                <a:spcPct val="0"/>
              </a:spcBef>
              <a:buFontTx/>
              <a:buChar char="-"/>
            </a:pPr>
            <a:endParaRPr kumimoji="0" lang="pl-PL" sz="1200" b="0" i="0" u="none" strike="noStrike" kern="1200" cap="none" spc="0" normalizeH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633188"/>
            <a:ext cx="2346287" cy="156125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315" y="3194439"/>
            <a:ext cx="2679946" cy="160271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530" y="4802315"/>
            <a:ext cx="2341875" cy="156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6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6481872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2016r.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  <a:t/>
            </a:r>
            <a:b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</a:br>
            <a:r>
              <a:rPr lang="pl-PL" sz="5700" b="1" dirty="0" smtClean="0">
                <a:solidFill>
                  <a:srgbClr val="003B71"/>
                </a:solidFill>
                <a:latin typeface="Cambria" pitchFamily="18" charset="0"/>
              </a:rPr>
              <a:t>Bałtycki Kampus UG</a:t>
            </a:r>
            <a:endParaRPr lang="pl-PL" sz="5700" b="1" dirty="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10" name="Symbol zastępczy zawartości 9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285750" lvl="0" indent="-285750" algn="just">
              <a:spcBef>
                <a:spcPct val="0"/>
              </a:spcBef>
            </a:pPr>
            <a:r>
              <a:rPr lang="pl-PL" sz="2000" b="1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Kampus</a:t>
            </a:r>
            <a:r>
              <a:rPr lang="pl-PL" sz="1800" b="1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Gdynia </a:t>
            </a:r>
            <a:r>
              <a:rPr lang="pl-PL" sz="1400" dirty="0" smtClean="0">
                <a:solidFill>
                  <a:srgbClr val="4D4D4D"/>
                </a:solidFill>
                <a:latin typeface="Cambria" pitchFamily="18" charset="0"/>
              </a:rPr>
              <a:t>składa się z:</a:t>
            </a:r>
            <a:endParaRPr lang="pl-PL" sz="1400" dirty="0">
              <a:solidFill>
                <a:srgbClr val="4D4D4D"/>
              </a:solidFill>
              <a:latin typeface="Cambria" pitchFamily="18" charset="0"/>
            </a:endParaRPr>
          </a:p>
          <a:p>
            <a:pPr lvl="0" algn="just">
              <a:spcBef>
                <a:spcPct val="0"/>
              </a:spcBef>
              <a:buFontTx/>
              <a:buChar char="-"/>
            </a:pPr>
            <a:r>
              <a:rPr lang="pl-PL" sz="1400" dirty="0" smtClean="0">
                <a:solidFill>
                  <a:srgbClr val="4D4D4D"/>
                </a:solidFill>
                <a:latin typeface="Cambria" pitchFamily="18" charset="0"/>
              </a:rPr>
              <a:t>reprezentacyjnego budynku </a:t>
            </a:r>
            <a:r>
              <a:rPr lang="pl-PL" sz="1400" dirty="0">
                <a:solidFill>
                  <a:srgbClr val="4D4D4D"/>
                </a:solidFill>
                <a:latin typeface="Cambria" pitchFamily="18" charset="0"/>
              </a:rPr>
              <a:t>Instytutu Oceanografii (wyróżnienie Przewodniczącego Rady Miasta Gdyni za najlepszą inwestycje w konkursie „Czas Gdyni</a:t>
            </a:r>
            <a:r>
              <a:rPr lang="pl-PL" sz="1400" dirty="0" smtClean="0">
                <a:solidFill>
                  <a:srgbClr val="4D4D4D"/>
                </a:solidFill>
                <a:latin typeface="Cambria" pitchFamily="18" charset="0"/>
              </a:rPr>
              <a:t>”).</a:t>
            </a:r>
          </a:p>
          <a:p>
            <a:pPr marL="0" lvl="0" indent="0" algn="just">
              <a:spcBef>
                <a:spcPct val="0"/>
              </a:spcBef>
              <a:buNone/>
            </a:pPr>
            <a:endParaRPr lang="pl-PL" sz="1400" dirty="0">
              <a:solidFill>
                <a:srgbClr val="4D4D4D"/>
              </a:solidFill>
              <a:latin typeface="Cambria" pitchFamily="18" charset="0"/>
            </a:endParaRPr>
          </a:p>
          <a:p>
            <a:pPr marL="285750" lvl="0" indent="-285750" algn="just">
              <a:spcBef>
                <a:spcPct val="0"/>
              </a:spcBef>
            </a:pPr>
            <a:r>
              <a:rPr lang="pl-PL" sz="1800" b="1" dirty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Kampus Sopot </a:t>
            </a:r>
            <a:r>
              <a:rPr lang="pl-PL" sz="1400" dirty="0" smtClean="0">
                <a:solidFill>
                  <a:srgbClr val="4D4D4D"/>
                </a:solidFill>
                <a:latin typeface="Cambria" pitchFamily="18" charset="0"/>
              </a:rPr>
              <a:t>składa się z:</a:t>
            </a:r>
            <a:endParaRPr lang="pl-PL" sz="1400" dirty="0">
              <a:solidFill>
                <a:srgbClr val="4D4D4D"/>
              </a:solidFill>
              <a:latin typeface="Cambria" pitchFamily="18" charset="0"/>
            </a:endParaRPr>
          </a:p>
          <a:p>
            <a:pPr marL="285750" lvl="0" indent="-285750" algn="just">
              <a:spcBef>
                <a:spcPct val="0"/>
              </a:spcBef>
              <a:buFontTx/>
              <a:buChar char="-"/>
            </a:pPr>
            <a:r>
              <a:rPr lang="pl-PL" sz="1400" dirty="0" smtClean="0">
                <a:solidFill>
                  <a:srgbClr val="4D4D4D"/>
                </a:solidFill>
                <a:latin typeface="Cambria" pitchFamily="18" charset="0"/>
              </a:rPr>
              <a:t>nowoczesnego Ośrodka Dydaktyczno-Konferencyjnego</a:t>
            </a:r>
            <a:endParaRPr lang="pl-PL" sz="1400" dirty="0">
              <a:solidFill>
                <a:srgbClr val="4D4D4D"/>
              </a:solidFill>
              <a:latin typeface="Cambria" pitchFamily="18" charset="0"/>
            </a:endParaRPr>
          </a:p>
          <a:p>
            <a:pPr marL="285750" lvl="0" indent="-285750" algn="just">
              <a:spcBef>
                <a:spcPct val="0"/>
              </a:spcBef>
              <a:buFontTx/>
              <a:buChar char="-"/>
            </a:pPr>
            <a:r>
              <a:rPr lang="pl-PL" sz="1400" dirty="0" smtClean="0">
                <a:solidFill>
                  <a:srgbClr val="4D4D4D"/>
                </a:solidFill>
                <a:latin typeface="Cambria" pitchFamily="18" charset="0"/>
              </a:rPr>
              <a:t>Wydziału Zarządzania z nowym centrum Dydaktyczno-konferencyjnym, </a:t>
            </a:r>
          </a:p>
          <a:p>
            <a:pPr marL="285750" lvl="0" indent="-285750" algn="just">
              <a:spcBef>
                <a:spcPct val="0"/>
              </a:spcBef>
              <a:buFontTx/>
              <a:buChar char="-"/>
            </a:pPr>
            <a:r>
              <a:rPr lang="pl-PL" sz="1400" dirty="0" smtClean="0">
                <a:solidFill>
                  <a:srgbClr val="4D4D4D"/>
                </a:solidFill>
                <a:latin typeface="Cambria" pitchFamily="18" charset="0"/>
              </a:rPr>
              <a:t>Wydziału Ekonomicznego , którego rozbudowa zakończyła się w tym roku.</a:t>
            </a:r>
          </a:p>
          <a:p>
            <a:pPr marL="285750" lvl="0" indent="-285750" algn="just">
              <a:spcBef>
                <a:spcPct val="0"/>
              </a:spcBef>
            </a:pPr>
            <a:endParaRPr lang="pl-PL" dirty="0">
              <a:solidFill>
                <a:srgbClr val="4D4D4D"/>
              </a:solidFill>
              <a:latin typeface="Cambria" pitchFamily="18" charset="0"/>
            </a:endParaRPr>
          </a:p>
          <a:p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2" y="2060848"/>
            <a:ext cx="2533246" cy="189550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2" y="4077072"/>
            <a:ext cx="2538265" cy="168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2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6481872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chemeClr val="bg1"/>
                </a:solidFill>
                <a:latin typeface="Cambria" pitchFamily="18" charset="0"/>
              </a:rPr>
              <a:t>Gdańsk</a:t>
            </a:r>
            <a:r>
              <a:rPr lang="pl-PL" sz="1300" dirty="0">
                <a:solidFill>
                  <a:schemeClr val="bg1"/>
                </a:solidFill>
                <a:latin typeface="Cambria" pitchFamily="18" charset="0"/>
              </a:rPr>
              <a:t>, 22 luty 2016r.</a:t>
            </a:r>
          </a:p>
          <a:p>
            <a:r>
              <a:rPr lang="pl-PL" sz="1300" dirty="0" smtClean="0">
                <a:solidFill>
                  <a:schemeClr val="bg1"/>
                </a:solidFill>
                <a:latin typeface="Cambria" pitchFamily="18" charset="0"/>
              </a:rPr>
              <a:t>.</a:t>
            </a:r>
            <a:endParaRPr lang="pl-PL" sz="13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67744" y="260648"/>
            <a:ext cx="6190456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  <a:t/>
            </a:r>
            <a:br>
              <a:rPr lang="pl-PL" b="1" dirty="0" smtClean="0">
                <a:solidFill>
                  <a:srgbClr val="003B71"/>
                </a:solidFill>
                <a:latin typeface="Cambria" pitchFamily="18" charset="0"/>
              </a:rPr>
            </a:br>
            <a:r>
              <a:rPr lang="pl-PL" sz="5700" b="1" dirty="0" smtClean="0">
                <a:solidFill>
                  <a:srgbClr val="003B71"/>
                </a:solidFill>
                <a:latin typeface="Cambria" pitchFamily="18" charset="0"/>
              </a:rPr>
              <a:t>Bałtycki Kampus UG</a:t>
            </a:r>
            <a:endParaRPr lang="pl-PL" sz="5700" b="1" dirty="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755576" y="2132856"/>
            <a:ext cx="3960440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>
              <a:spcBef>
                <a:spcPct val="0"/>
              </a:spcBef>
            </a:pPr>
            <a:endParaRPr kumimoji="0" lang="pl-PL" sz="1500" b="0" i="0" u="none" strike="noStrike" kern="1200" cap="none" spc="0" normalizeH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baseline="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Najnowocześniejsza biblioteka akademicka w Polsce Północnej</a:t>
            </a:r>
          </a:p>
          <a:p>
            <a:pPr lvl="0" algn="just">
              <a:spcBef>
                <a:spcPct val="0"/>
              </a:spcBef>
            </a:pPr>
            <a:endParaRPr kumimoji="0" lang="pl-PL" sz="1500" b="0" i="0" u="none" strike="noStrike" kern="1200" cap="none" spc="0" normalizeH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Aule wyposażone w multimedia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l-PL" sz="1500" dirty="0" smtClean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0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Nowoczesne laboratoria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kumimoji="0" lang="pl-PL" sz="1500" b="0" i="0" u="none" strike="noStrike" kern="1200" cap="none" spc="0" normalizeH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noProof="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Specjalistyczne pracownie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l-PL" sz="1500" noProof="0" dirty="0" smtClean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pl-PL" sz="1500" b="0" i="0" u="none" strike="noStrike" kern="1200" cap="none" spc="0" normalizeH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Domy studenckie</a:t>
            </a: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kumimoji="0" lang="pl-PL" sz="1500" b="0" i="0" u="none" strike="noStrike" kern="1200" cap="none" spc="0" normalizeH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sz="1500" noProof="0" dirty="0" smtClean="0">
                <a:solidFill>
                  <a:srgbClr val="4D4D4D"/>
                </a:solidFill>
                <a:latin typeface="Cambria" pitchFamily="18" charset="0"/>
                <a:ea typeface="+mj-ea"/>
                <a:cs typeface="+mj-cs"/>
              </a:rPr>
              <a:t>Ścieżki rowerowe</a:t>
            </a:r>
            <a:endParaRPr kumimoji="0" lang="pl-PL" sz="1500" b="0" i="0" u="none" strike="noStrike" kern="1200" cap="none" spc="0" normalizeH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285750" lvl="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kumimoji="0" lang="pl-PL" sz="1500" b="0" i="0" u="none" strike="noStrike" kern="1200" cap="none" spc="0" normalizeH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kumimoji="0" lang="pl-PL" sz="15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60032" y="2132856"/>
            <a:ext cx="3959324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>
              <a:spcBef>
                <a:spcPct val="0"/>
              </a:spcBef>
            </a:pPr>
            <a:endParaRPr kumimoji="0" lang="pl-PL" sz="15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03261"/>
            <a:ext cx="4041775" cy="2694516"/>
          </a:xfrm>
        </p:spPr>
      </p:pic>
    </p:spTree>
    <p:extLst>
      <p:ext uri="{BB962C8B-B14F-4D97-AF65-F5344CB8AC3E}">
        <p14:creationId xmlns:p14="http://schemas.microsoft.com/office/powerpoint/2010/main" val="393743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g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1327</TotalTime>
  <Words>1050</Words>
  <Application>Microsoft Office PowerPoint</Application>
  <PresentationFormat>Pokaz na ekranie (4:3)</PresentationFormat>
  <Paragraphs>299</Paragraphs>
  <Slides>26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ug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GŁÓWNY        Podtytuł</dc:title>
  <dc:creator>adamaszek</dc:creator>
  <cp:lastModifiedBy>a.zurawik</cp:lastModifiedBy>
  <cp:revision>100</cp:revision>
  <dcterms:created xsi:type="dcterms:W3CDTF">2011-09-30T12:32:04Z</dcterms:created>
  <dcterms:modified xsi:type="dcterms:W3CDTF">2016-03-22T12:38:40Z</dcterms:modified>
</cp:coreProperties>
</file>