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3" r:id="rId3"/>
    <p:sldId id="275" r:id="rId4"/>
    <p:sldId id="276" r:id="rId5"/>
    <p:sldId id="277" r:id="rId6"/>
    <p:sldId id="278" r:id="rId7"/>
    <p:sldId id="274" r:id="rId8"/>
    <p:sldId id="279" r:id="rId9"/>
    <p:sldId id="271" r:id="rId10"/>
    <p:sldId id="259" r:id="rId11"/>
    <p:sldId id="280" r:id="rId12"/>
    <p:sldId id="272" r:id="rId13"/>
    <p:sldId id="263" r:id="rId14"/>
    <p:sldId id="264" r:id="rId15"/>
    <p:sldId id="265" r:id="rId16"/>
    <p:sldId id="266" r:id="rId17"/>
    <p:sldId id="282" r:id="rId18"/>
    <p:sldId id="284" r:id="rId19"/>
    <p:sldId id="285" r:id="rId20"/>
    <p:sldId id="286" r:id="rId21"/>
    <p:sldId id="287" r:id="rId22"/>
    <p:sldId id="267" r:id="rId23"/>
    <p:sldId id="268" r:id="rId24"/>
    <p:sldId id="269" r:id="rId25"/>
    <p:sldId id="270" r:id="rId26"/>
    <p:sldId id="262" r:id="rId27"/>
  </p:sldIdLst>
  <p:sldSz cx="9144000" cy="6858000" type="screen4x3"/>
  <p:notesSz cx="7102475" cy="10233025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003C78"/>
    <a:srgbClr val="003B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13" autoAdjust="0"/>
    <p:restoredTop sz="94660"/>
  </p:normalViewPr>
  <p:slideViewPr>
    <p:cSldViewPr>
      <p:cViewPr>
        <p:scale>
          <a:sx n="91" d="100"/>
          <a:sy n="91" d="100"/>
        </p:scale>
        <p:origin x="-864" y="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378AD-F9EC-4062-9F09-D3D05F7FB21B}" type="datetimeFigureOut">
              <a:rPr lang="pl-PL"/>
              <a:pPr>
                <a:defRPr/>
              </a:pPr>
              <a:t>2016-03-22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DA787-2CFE-4962-A789-DD5EBFC53FC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F0149-14E0-4221-B013-362A60CF40B4}" type="datetimeFigureOut">
              <a:rPr lang="pl-PL"/>
              <a:pPr>
                <a:defRPr/>
              </a:pPr>
              <a:t>2016-03-22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F8EB0-E45B-40C3-8B90-0CC3F5F365E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EFD02-D3EF-410F-8932-6763DE784F1C}" type="datetimeFigureOut">
              <a:rPr lang="pl-PL"/>
              <a:pPr>
                <a:defRPr/>
              </a:pPr>
              <a:t>2016-03-22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17F38-8BE2-4972-9586-F8D768DC4A3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E5D93-BB6B-4B9C-8711-CC3C9AA195B4}" type="datetimeFigureOut">
              <a:rPr lang="pl-PL"/>
              <a:pPr>
                <a:defRPr/>
              </a:pPr>
              <a:t>2016-03-22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9A1E0-8606-40EF-AE76-65629EEEBFD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D6342-3FCE-4445-8520-8B843E29EE06}" type="datetimeFigureOut">
              <a:rPr lang="pl-PL"/>
              <a:pPr>
                <a:defRPr/>
              </a:pPr>
              <a:t>2016-03-22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3D140-0149-4DE0-82AE-0B8072457EF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EDB78-9536-4111-8B03-68DDB101E1D4}" type="datetimeFigureOut">
              <a:rPr lang="pl-PL"/>
              <a:pPr>
                <a:defRPr/>
              </a:pPr>
              <a:t>2016-03-22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369DC-2FC9-44B7-88C2-0BCB4C284F2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97B90-16EA-4D28-BBA6-2E180DD1D067}" type="datetimeFigureOut">
              <a:rPr lang="pl-PL"/>
              <a:pPr>
                <a:defRPr/>
              </a:pPr>
              <a:t>2016-03-22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1757A-3B65-4102-AA71-B131363CF7F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863CB-D10F-486F-B4AD-50B98B4F18B3}" type="datetimeFigureOut">
              <a:rPr lang="pl-PL"/>
              <a:pPr>
                <a:defRPr/>
              </a:pPr>
              <a:t>2016-03-22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D7AF7-E8F3-4970-B25F-9623297C492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F48CB-966B-4801-B150-C7519DA271A4}" type="datetimeFigureOut">
              <a:rPr lang="pl-PL"/>
              <a:pPr>
                <a:defRPr/>
              </a:pPr>
              <a:t>2016-03-22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75CF9-1E92-4B47-A742-1CB629DDBB3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89FD1-8426-45DE-9590-967BEE3EFC2A}" type="datetimeFigureOut">
              <a:rPr lang="pl-PL"/>
              <a:pPr>
                <a:defRPr/>
              </a:pPr>
              <a:t>2016-03-22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1B986-83F9-46D5-A8FB-DCF92FAC06B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461B8-783F-444B-8B75-B41C77544A06}" type="datetimeFigureOut">
              <a:rPr lang="pl-PL"/>
              <a:pPr>
                <a:defRPr/>
              </a:pPr>
              <a:t>2016-03-22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22BA3-221F-4628-B200-C0D960D7B53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8F1D32-E889-450E-9018-B8DDF6AAD733}" type="datetimeFigureOut">
              <a:rPr lang="pl-PL"/>
              <a:pPr>
                <a:defRPr/>
              </a:pPr>
              <a:t>2016-03-22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1645F8-54EC-4A62-8AC3-1B69BB652B0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ytuł 1"/>
          <p:cNvSpPr txBox="1">
            <a:spLocks/>
          </p:cNvSpPr>
          <p:nvPr/>
        </p:nvSpPr>
        <p:spPr bwMode="auto">
          <a:xfrm>
            <a:off x="2268538" y="260350"/>
            <a:ext cx="618966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800" b="1" dirty="0" smtClean="0">
                <a:solidFill>
                  <a:srgbClr val="003C78"/>
                </a:solidFill>
                <a:latin typeface="Cambria" pitchFamily="18" charset="0"/>
              </a:rPr>
              <a:t>University of Gdansk</a:t>
            </a:r>
            <a:endParaRPr lang="en-US" sz="4800" dirty="0">
              <a:solidFill>
                <a:srgbClr val="003C78"/>
              </a:solidFill>
              <a:latin typeface="Cambria" pitchFamily="18" charset="0"/>
            </a:endParaRPr>
          </a:p>
        </p:txBody>
      </p:sp>
      <p:sp>
        <p:nvSpPr>
          <p:cNvPr id="13315" name="pole tekstowe 7"/>
          <p:cNvSpPr txBox="1">
            <a:spLocks noChangeArrowheads="1"/>
          </p:cNvSpPr>
          <p:nvPr/>
        </p:nvSpPr>
        <p:spPr bwMode="auto">
          <a:xfrm>
            <a:off x="2268538" y="6565900"/>
            <a:ext cx="295116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Cambria" pitchFamily="18" charset="0"/>
              </a:rPr>
              <a:t>Gdansk</a:t>
            </a:r>
            <a:r>
              <a:rPr lang="en-US" sz="1300" dirty="0" smtClean="0">
                <a:solidFill>
                  <a:schemeClr val="bg1"/>
                </a:solidFill>
                <a:latin typeface="Cambria" pitchFamily="18" charset="0"/>
              </a:rPr>
              <a:t>, 22 February 2016</a:t>
            </a:r>
            <a:endParaRPr lang="en-US" sz="1300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3316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411413" y="1916113"/>
            <a:ext cx="6732587" cy="4105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ytuł 1"/>
          <p:cNvSpPr txBox="1">
            <a:spLocks/>
          </p:cNvSpPr>
          <p:nvPr/>
        </p:nvSpPr>
        <p:spPr bwMode="auto">
          <a:xfrm>
            <a:off x="2268538" y="233363"/>
            <a:ext cx="618966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GB" sz="4000" b="1">
                <a:solidFill>
                  <a:srgbClr val="003B71"/>
                </a:solidFill>
                <a:latin typeface="Cambria" pitchFamily="18" charset="0"/>
              </a:rPr>
              <a:t>LARGEST</a:t>
            </a:r>
            <a:r>
              <a:rPr lang="pl-PL" sz="4000" b="1">
                <a:solidFill>
                  <a:srgbClr val="003B71"/>
                </a:solidFill>
                <a:latin typeface="Cambria" pitchFamily="18" charset="0"/>
              </a:rPr>
              <a:t> </a:t>
            </a:r>
            <a:r>
              <a:rPr lang="en-GB" sz="4000" b="1">
                <a:solidFill>
                  <a:srgbClr val="003B71"/>
                </a:solidFill>
                <a:latin typeface="Cambria" pitchFamily="18" charset="0"/>
              </a:rPr>
              <a:t>INSTITUTION</a:t>
            </a:r>
            <a:r>
              <a:rPr lang="pl-PL" sz="4000" b="1">
                <a:solidFill>
                  <a:srgbClr val="003B71"/>
                </a:solidFill>
                <a:latin typeface="Cambria" pitchFamily="18" charset="0"/>
              </a:rPr>
              <a:t> </a:t>
            </a:r>
            <a:r>
              <a:rPr lang="en-GB" sz="4000" b="1">
                <a:solidFill>
                  <a:srgbClr val="003B71"/>
                </a:solidFill>
                <a:latin typeface="Cambria" pitchFamily="18" charset="0"/>
              </a:rPr>
              <a:t>OF HIGHER</a:t>
            </a:r>
            <a:r>
              <a:rPr lang="pl-PL" sz="4000" b="1">
                <a:solidFill>
                  <a:srgbClr val="003B71"/>
                </a:solidFill>
                <a:latin typeface="Cambria" pitchFamily="18" charset="0"/>
              </a:rPr>
              <a:t> E</a:t>
            </a:r>
            <a:r>
              <a:rPr lang="en-GB" sz="4000" b="1">
                <a:solidFill>
                  <a:srgbClr val="003B71"/>
                </a:solidFill>
                <a:latin typeface="Cambria" pitchFamily="18" charset="0"/>
              </a:rPr>
              <a:t>DUCATION </a:t>
            </a:r>
            <a:endParaRPr lang="pl-PL" sz="3700" b="1">
              <a:solidFill>
                <a:srgbClr val="003B71"/>
              </a:solidFill>
              <a:latin typeface="Cambria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pl-PL" sz="2600">
                <a:solidFill>
                  <a:srgbClr val="003B71"/>
                </a:solidFill>
                <a:latin typeface="Cambria" pitchFamily="18" charset="0"/>
              </a:rPr>
              <a:t>in northern Poland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755650" y="2133600"/>
            <a:ext cx="7702550" cy="43481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>
              <a:defRPr/>
            </a:pPr>
            <a:endParaRPr lang="pl-PL" sz="1500" dirty="0">
              <a:solidFill>
                <a:schemeClr val="bg1"/>
              </a:solidFill>
              <a:latin typeface="Cambria" pitchFamily="18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pl-PL" sz="2500" b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l-PL" sz="2500" b="1" dirty="0" err="1">
                <a:solidFill>
                  <a:schemeClr val="bg1"/>
                </a:solidFill>
                <a:latin typeface="Cambria" pitchFamily="18" charset="0"/>
              </a:rPr>
              <a:t>Approx</a:t>
            </a:r>
            <a:r>
              <a:rPr lang="pl-PL" sz="2500" b="1" dirty="0">
                <a:solidFill>
                  <a:schemeClr val="bg1"/>
                </a:solidFill>
                <a:latin typeface="Cambria" pitchFamily="18" charset="0"/>
              </a:rPr>
              <a:t>. </a:t>
            </a:r>
            <a:r>
              <a:rPr lang="pl-PL" sz="2500" b="1" dirty="0">
                <a:solidFill>
                  <a:srgbClr val="F79646"/>
                </a:solidFill>
                <a:latin typeface="Cambria" pitchFamily="18" charset="0"/>
              </a:rPr>
              <a:t>30 000 </a:t>
            </a:r>
            <a:r>
              <a:rPr lang="pl-PL" sz="2500" dirty="0" err="1">
                <a:solidFill>
                  <a:schemeClr val="bg1"/>
                </a:solidFill>
                <a:latin typeface="Cambria" pitchFamily="18" charset="0"/>
              </a:rPr>
              <a:t>graduate</a:t>
            </a:r>
            <a:r>
              <a:rPr lang="pl-PL" sz="2500" dirty="0">
                <a:solidFill>
                  <a:schemeClr val="bg1"/>
                </a:solidFill>
                <a:latin typeface="Cambria" pitchFamily="18" charset="0"/>
              </a:rPr>
              <a:t>, </a:t>
            </a:r>
            <a:r>
              <a:rPr lang="pl-PL" sz="2500" dirty="0" err="1">
                <a:solidFill>
                  <a:schemeClr val="bg1"/>
                </a:solidFill>
                <a:latin typeface="Cambria" pitchFamily="18" charset="0"/>
              </a:rPr>
              <a:t>doctoral</a:t>
            </a:r>
            <a:r>
              <a:rPr lang="en-GB" sz="2500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l-PL" sz="2500" dirty="0">
                <a:solidFill>
                  <a:schemeClr val="bg1"/>
                </a:solidFill>
                <a:latin typeface="Cambria" pitchFamily="18" charset="0"/>
              </a:rPr>
              <a:t>and post-</a:t>
            </a:r>
            <a:r>
              <a:rPr lang="pl-PL" sz="2500" dirty="0" err="1">
                <a:solidFill>
                  <a:schemeClr val="bg1"/>
                </a:solidFill>
                <a:latin typeface="Cambria" pitchFamily="18" charset="0"/>
              </a:rPr>
              <a:t>graduate</a:t>
            </a:r>
            <a:r>
              <a:rPr lang="pl-PL" sz="2500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GB" sz="2500" dirty="0">
                <a:solidFill>
                  <a:schemeClr val="bg1"/>
                </a:solidFill>
                <a:latin typeface="Cambria" pitchFamily="18" charset="0"/>
              </a:rPr>
              <a:t>   </a:t>
            </a:r>
          </a:p>
          <a:p>
            <a:pPr>
              <a:buFont typeface="Arial" charset="0"/>
              <a:buNone/>
              <a:defRPr/>
            </a:pPr>
            <a:r>
              <a:rPr lang="en-GB" sz="2500" dirty="0">
                <a:solidFill>
                  <a:schemeClr val="bg1"/>
                </a:solidFill>
                <a:latin typeface="Cambria" pitchFamily="18" charset="0"/>
              </a:rPr>
              <a:t>    </a:t>
            </a:r>
            <a:r>
              <a:rPr lang="pl-PL" sz="2500" dirty="0" err="1">
                <a:solidFill>
                  <a:schemeClr val="bg1"/>
                </a:solidFill>
                <a:latin typeface="Cambria" pitchFamily="18" charset="0"/>
              </a:rPr>
              <a:t>students</a:t>
            </a:r>
            <a:endParaRPr lang="pl-PL" sz="2500" dirty="0">
              <a:solidFill>
                <a:schemeClr val="bg1"/>
              </a:solidFill>
              <a:latin typeface="Cambria" pitchFamily="18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pl-PL" sz="2500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l-PL" sz="2500" dirty="0" err="1">
                <a:solidFill>
                  <a:schemeClr val="bg1"/>
                </a:solidFill>
                <a:latin typeface="Cambria" pitchFamily="18" charset="0"/>
              </a:rPr>
              <a:t>Over</a:t>
            </a:r>
            <a:r>
              <a:rPr lang="pl-PL" sz="2500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l-PL" sz="2500" b="1" dirty="0">
                <a:solidFill>
                  <a:srgbClr val="F79646"/>
                </a:solidFill>
                <a:latin typeface="Cambria" pitchFamily="18" charset="0"/>
              </a:rPr>
              <a:t>1670</a:t>
            </a:r>
            <a:r>
              <a:rPr lang="pl-PL" sz="2500" b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l-PL" sz="2500" b="1" dirty="0" err="1">
                <a:solidFill>
                  <a:schemeClr val="bg1"/>
                </a:solidFill>
                <a:latin typeface="Cambria" pitchFamily="18" charset="0"/>
              </a:rPr>
              <a:t>teaching</a:t>
            </a:r>
            <a:r>
              <a:rPr lang="pl-PL" sz="2500" b="1" dirty="0">
                <a:solidFill>
                  <a:schemeClr val="bg1"/>
                </a:solidFill>
                <a:latin typeface="Cambria" pitchFamily="18" charset="0"/>
              </a:rPr>
              <a:t> and </a:t>
            </a:r>
            <a:r>
              <a:rPr lang="pl-PL" sz="2500" b="1" dirty="0" err="1">
                <a:solidFill>
                  <a:schemeClr val="bg1"/>
                </a:solidFill>
                <a:latin typeface="Cambria" pitchFamily="18" charset="0"/>
              </a:rPr>
              <a:t>research</a:t>
            </a:r>
            <a:r>
              <a:rPr lang="pl-PL" sz="2500" b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l-PL" sz="2500" b="1" dirty="0" err="1">
                <a:solidFill>
                  <a:schemeClr val="bg1"/>
                </a:solidFill>
                <a:latin typeface="Cambria" pitchFamily="18" charset="0"/>
              </a:rPr>
              <a:t>staff</a:t>
            </a:r>
            <a:endParaRPr lang="pl-PL" sz="2500" b="1" dirty="0">
              <a:solidFill>
                <a:schemeClr val="bg1"/>
              </a:solidFill>
              <a:latin typeface="Cambria" pitchFamily="18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pl-PL" sz="2500" b="1" dirty="0">
                <a:solidFill>
                  <a:srgbClr val="F79646"/>
                </a:solidFill>
                <a:latin typeface="Cambria" pitchFamily="18" charset="0"/>
              </a:rPr>
              <a:t> 11</a:t>
            </a:r>
            <a:r>
              <a:rPr lang="pl-PL" sz="2500" b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l-PL" sz="2500" b="1" dirty="0" err="1">
                <a:solidFill>
                  <a:schemeClr val="bg1"/>
                </a:solidFill>
                <a:latin typeface="Cambria" pitchFamily="18" charset="0"/>
              </a:rPr>
              <a:t>faculties</a:t>
            </a:r>
            <a:r>
              <a:rPr lang="pl-PL" sz="2500" b="1" dirty="0">
                <a:solidFill>
                  <a:schemeClr val="bg1"/>
                </a:solidFill>
                <a:latin typeface="Cambria" pitchFamily="18" charset="0"/>
              </a:rPr>
              <a:t>, </a:t>
            </a:r>
            <a:r>
              <a:rPr lang="pl-PL" sz="2500" b="1" dirty="0" err="1">
                <a:solidFill>
                  <a:schemeClr val="bg1"/>
                </a:solidFill>
                <a:latin typeface="Cambria" pitchFamily="18" charset="0"/>
              </a:rPr>
              <a:t>Foreign</a:t>
            </a:r>
            <a:r>
              <a:rPr lang="pl-PL" sz="2500" b="1" dirty="0">
                <a:solidFill>
                  <a:schemeClr val="bg1"/>
                </a:solidFill>
                <a:latin typeface="Cambria" pitchFamily="18" charset="0"/>
              </a:rPr>
              <a:t> Language Center and   </a:t>
            </a:r>
          </a:p>
          <a:p>
            <a:pPr>
              <a:buFont typeface="Arial" charset="0"/>
              <a:buNone/>
              <a:defRPr/>
            </a:pPr>
            <a:r>
              <a:rPr lang="pl-PL" sz="2500" b="1" dirty="0">
                <a:solidFill>
                  <a:schemeClr val="bg1"/>
                </a:solidFill>
                <a:latin typeface="Cambria" pitchFamily="18" charset="0"/>
              </a:rPr>
              <a:t>    </a:t>
            </a:r>
            <a:r>
              <a:rPr lang="pl-PL" sz="2500" b="1" dirty="0" err="1">
                <a:solidFill>
                  <a:schemeClr val="bg1"/>
                </a:solidFill>
                <a:latin typeface="Cambria" pitchFamily="18" charset="0"/>
              </a:rPr>
              <a:t>Physical</a:t>
            </a:r>
            <a:r>
              <a:rPr lang="pl-PL" sz="2500" b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l-PL" sz="2500" b="1" dirty="0" err="1">
                <a:solidFill>
                  <a:schemeClr val="bg1"/>
                </a:solidFill>
                <a:latin typeface="Cambria" pitchFamily="18" charset="0"/>
              </a:rPr>
              <a:t>Education</a:t>
            </a:r>
            <a:r>
              <a:rPr lang="pl-PL" sz="2500" b="1" dirty="0">
                <a:solidFill>
                  <a:schemeClr val="bg1"/>
                </a:solidFill>
                <a:latin typeface="Cambria" pitchFamily="18" charset="0"/>
              </a:rPr>
              <a:t> and Sport Center  </a:t>
            </a:r>
          </a:p>
          <a:p>
            <a:pPr>
              <a:buFont typeface="Arial" charset="0"/>
              <a:buChar char="•"/>
              <a:defRPr/>
            </a:pPr>
            <a:r>
              <a:rPr lang="pl-PL" sz="2500" b="1" dirty="0">
                <a:solidFill>
                  <a:srgbClr val="F79646"/>
                </a:solidFill>
                <a:latin typeface="Cambria" pitchFamily="18" charset="0"/>
              </a:rPr>
              <a:t> 71</a:t>
            </a:r>
            <a:r>
              <a:rPr lang="pl-PL" sz="2500" b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l-PL" sz="2500" b="1" dirty="0" err="1">
                <a:solidFill>
                  <a:schemeClr val="bg1"/>
                </a:solidFill>
                <a:latin typeface="Cambria" pitchFamily="18" charset="0"/>
              </a:rPr>
              <a:t>courses</a:t>
            </a:r>
            <a:r>
              <a:rPr lang="pl-PL" sz="2500" b="1" dirty="0">
                <a:solidFill>
                  <a:schemeClr val="bg1"/>
                </a:solidFill>
                <a:latin typeface="Cambria" pitchFamily="18" charset="0"/>
              </a:rPr>
              <a:t> of </a:t>
            </a:r>
            <a:r>
              <a:rPr lang="pl-PL" sz="2500" b="1" dirty="0" err="1">
                <a:solidFill>
                  <a:schemeClr val="bg1"/>
                </a:solidFill>
                <a:latin typeface="Cambria" pitchFamily="18" charset="0"/>
              </a:rPr>
              <a:t>study</a:t>
            </a:r>
            <a:endParaRPr lang="pl-PL" sz="2500" b="1" dirty="0">
              <a:solidFill>
                <a:schemeClr val="bg1"/>
              </a:solidFill>
              <a:latin typeface="Cambria" pitchFamily="18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pl-PL" sz="2500" b="1" dirty="0">
                <a:solidFill>
                  <a:srgbClr val="F79646"/>
                </a:solidFill>
                <a:latin typeface="Cambria" pitchFamily="18" charset="0"/>
              </a:rPr>
              <a:t> 201</a:t>
            </a:r>
            <a:r>
              <a:rPr lang="pl-PL" sz="2500" b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l-PL" sz="2500" b="1" dirty="0" err="1">
                <a:solidFill>
                  <a:schemeClr val="bg1"/>
                </a:solidFill>
                <a:latin typeface="Cambria" pitchFamily="18" charset="0"/>
              </a:rPr>
              <a:t>speciali</a:t>
            </a:r>
            <a:r>
              <a:rPr lang="en-GB" sz="2500" b="1" dirty="0">
                <a:solidFill>
                  <a:schemeClr val="bg1"/>
                </a:solidFill>
                <a:latin typeface="Cambria" pitchFamily="18" charset="0"/>
              </a:rPr>
              <a:t>z</a:t>
            </a:r>
            <a:r>
              <a:rPr lang="pl-PL" sz="2500" b="1" dirty="0" err="1">
                <a:solidFill>
                  <a:schemeClr val="bg1"/>
                </a:solidFill>
                <a:latin typeface="Cambria" pitchFamily="18" charset="0"/>
              </a:rPr>
              <a:t>ations</a:t>
            </a:r>
            <a:endParaRPr lang="pl-PL" sz="2500" b="1" dirty="0">
              <a:solidFill>
                <a:schemeClr val="bg1"/>
              </a:solidFill>
              <a:latin typeface="Cambria" pitchFamily="18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pl-PL" sz="2500" b="1" dirty="0">
                <a:solidFill>
                  <a:srgbClr val="F79646"/>
                </a:solidFill>
                <a:latin typeface="Cambria" pitchFamily="18" charset="0"/>
              </a:rPr>
              <a:t> 18</a:t>
            </a:r>
            <a:r>
              <a:rPr lang="pl-PL" sz="2500" b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l-PL" sz="2500" b="1" dirty="0" err="1">
                <a:solidFill>
                  <a:schemeClr val="bg1"/>
                </a:solidFill>
                <a:latin typeface="Cambria" pitchFamily="18" charset="0"/>
              </a:rPr>
              <a:t>doctoral</a:t>
            </a:r>
            <a:r>
              <a:rPr lang="pl-PL" sz="2500" b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l-PL" sz="2500" b="1" dirty="0" err="1">
                <a:solidFill>
                  <a:schemeClr val="bg1"/>
                </a:solidFill>
                <a:latin typeface="Cambria" pitchFamily="18" charset="0"/>
              </a:rPr>
              <a:t>courses</a:t>
            </a:r>
            <a:r>
              <a:rPr lang="pl-PL" sz="2500" b="1" dirty="0">
                <a:solidFill>
                  <a:schemeClr val="bg1"/>
                </a:solidFill>
                <a:latin typeface="Cambria" pitchFamily="18" charset="0"/>
              </a:rPr>
              <a:t> </a:t>
            </a:r>
          </a:p>
          <a:p>
            <a:pPr>
              <a:buFont typeface="Arial" charset="0"/>
              <a:buChar char="•"/>
              <a:defRPr/>
            </a:pPr>
            <a:r>
              <a:rPr lang="pl-PL" sz="2500" b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l-PL" sz="2500" b="1" dirty="0">
                <a:solidFill>
                  <a:srgbClr val="F79646"/>
                </a:solidFill>
                <a:latin typeface="Cambria" pitchFamily="18" charset="0"/>
              </a:rPr>
              <a:t>104</a:t>
            </a:r>
            <a:r>
              <a:rPr lang="pl-PL" sz="2500" b="1" dirty="0">
                <a:solidFill>
                  <a:schemeClr val="bg1"/>
                </a:solidFill>
                <a:latin typeface="Cambria" pitchFamily="18" charset="0"/>
              </a:rPr>
              <a:t> post-</a:t>
            </a:r>
            <a:r>
              <a:rPr lang="pl-PL" sz="2500" b="1" dirty="0" err="1">
                <a:solidFill>
                  <a:schemeClr val="bg1"/>
                </a:solidFill>
                <a:latin typeface="Cambria" pitchFamily="18" charset="0"/>
              </a:rPr>
              <a:t>graduate</a:t>
            </a:r>
            <a:r>
              <a:rPr lang="pl-PL" sz="2500" b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l-PL" sz="2500" b="1" dirty="0" err="1">
                <a:solidFill>
                  <a:schemeClr val="bg1"/>
                </a:solidFill>
                <a:latin typeface="Cambria" pitchFamily="18" charset="0"/>
              </a:rPr>
              <a:t>courses</a:t>
            </a:r>
            <a:endParaRPr lang="pl-PL" sz="2500" b="1" dirty="0">
              <a:solidFill>
                <a:schemeClr val="bg1"/>
              </a:solidFill>
              <a:latin typeface="Cambria" pitchFamily="18" charset="0"/>
            </a:endParaRPr>
          </a:p>
          <a:p>
            <a:pPr algn="just">
              <a:buFont typeface="Arial" charset="0"/>
              <a:buChar char="•"/>
              <a:defRPr/>
            </a:pPr>
            <a:endParaRPr lang="pl-PL" sz="1500" dirty="0">
              <a:solidFill>
                <a:schemeClr val="bg1"/>
              </a:solidFill>
              <a:latin typeface="Cambria" pitchFamily="18" charset="0"/>
            </a:endParaRPr>
          </a:p>
          <a:p>
            <a:pPr algn="just">
              <a:buFont typeface="Arial" charset="0"/>
              <a:buChar char="•"/>
              <a:defRPr/>
            </a:pPr>
            <a:endParaRPr lang="pl-PL" sz="15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2532" name="pole tekstowe 8"/>
          <p:cNvSpPr txBox="1">
            <a:spLocks noChangeArrowheads="1"/>
          </p:cNvSpPr>
          <p:nvPr/>
        </p:nvSpPr>
        <p:spPr bwMode="auto">
          <a:xfrm>
            <a:off x="755650" y="6481763"/>
            <a:ext cx="29527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300" b="1">
                <a:solidFill>
                  <a:schemeClr val="bg1"/>
                </a:solidFill>
                <a:latin typeface="Cambria" pitchFamily="18" charset="0"/>
              </a:rPr>
              <a:t>Gdansk</a:t>
            </a:r>
            <a:r>
              <a:rPr lang="pl-PL" sz="1300">
                <a:solidFill>
                  <a:schemeClr val="bg1"/>
                </a:solidFill>
                <a:latin typeface="Cambria" pitchFamily="18" charset="0"/>
              </a:rPr>
              <a:t>, 22 February 2016</a:t>
            </a:r>
          </a:p>
        </p:txBody>
      </p:sp>
      <p:sp>
        <p:nvSpPr>
          <p:cNvPr id="22533" name="Tytuł 1"/>
          <p:cNvSpPr txBox="1">
            <a:spLocks/>
          </p:cNvSpPr>
          <p:nvPr/>
        </p:nvSpPr>
        <p:spPr bwMode="auto">
          <a:xfrm>
            <a:off x="2483768" y="3717032"/>
            <a:ext cx="395922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endParaRPr lang="en-GB" sz="150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2534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4787900"/>
            <a:ext cx="3048000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pole tekstowe 3"/>
          <p:cNvSpPr txBox="1">
            <a:spLocks noChangeArrowheads="1"/>
          </p:cNvSpPr>
          <p:nvPr/>
        </p:nvSpPr>
        <p:spPr bwMode="auto">
          <a:xfrm>
            <a:off x="755650" y="6567488"/>
            <a:ext cx="29527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300" b="1">
                <a:solidFill>
                  <a:schemeClr val="bg1"/>
                </a:solidFill>
                <a:latin typeface="Cambria" pitchFamily="18" charset="0"/>
              </a:rPr>
              <a:t>Gdansk</a:t>
            </a:r>
            <a:r>
              <a:rPr lang="pl-PL" sz="1300">
                <a:solidFill>
                  <a:schemeClr val="bg1"/>
                </a:solidFill>
                <a:latin typeface="Cambria" pitchFamily="18" charset="0"/>
              </a:rPr>
              <a:t>, 22 February 2016</a:t>
            </a:r>
          </a:p>
        </p:txBody>
      </p:sp>
      <p:sp>
        <p:nvSpPr>
          <p:cNvPr id="23555" name="Tytuł 1"/>
          <p:cNvSpPr txBox="1">
            <a:spLocks/>
          </p:cNvSpPr>
          <p:nvPr/>
        </p:nvSpPr>
        <p:spPr bwMode="auto">
          <a:xfrm>
            <a:off x="2268538" y="260350"/>
            <a:ext cx="618966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pl-PL" sz="3700" b="1">
                <a:solidFill>
                  <a:srgbClr val="003B71"/>
                </a:solidFill>
                <a:latin typeface="Cambria" pitchFamily="18" charset="0"/>
              </a:rPr>
              <a:t/>
            </a:r>
            <a:br>
              <a:rPr lang="pl-PL" sz="3700" b="1">
                <a:solidFill>
                  <a:srgbClr val="003B71"/>
                </a:solidFill>
                <a:latin typeface="Cambria" pitchFamily="18" charset="0"/>
              </a:rPr>
            </a:br>
            <a:r>
              <a:rPr lang="pl-PL" sz="3700" b="1">
                <a:solidFill>
                  <a:srgbClr val="003B71"/>
                </a:solidFill>
                <a:latin typeface="Cambria" pitchFamily="18" charset="0"/>
              </a:rPr>
              <a:t> </a:t>
            </a:r>
            <a:r>
              <a:rPr lang="pl-PL" sz="4800" b="1">
                <a:solidFill>
                  <a:srgbClr val="003B71"/>
                </a:solidFill>
                <a:latin typeface="Cambria" pitchFamily="18" charset="0"/>
              </a:rPr>
              <a:t>UG’s Baltic Campus</a:t>
            </a:r>
          </a:p>
        </p:txBody>
      </p:sp>
      <p:sp>
        <p:nvSpPr>
          <p:cNvPr id="23556" name="Symbol zastępczy zawartości 1"/>
          <p:cNvSpPr>
            <a:spLocks noGrp="1"/>
          </p:cNvSpPr>
          <p:nvPr>
            <p:ph sz="quarter" idx="4"/>
          </p:nvPr>
        </p:nvSpPr>
        <p:spPr>
          <a:xfrm>
            <a:off x="395288" y="1916113"/>
            <a:ext cx="7138987" cy="3951287"/>
          </a:xfrm>
        </p:spPr>
        <p:txBody>
          <a:bodyPr/>
          <a:lstStyle/>
          <a:p>
            <a:pPr marL="285750" indent="-285750" eaLnBrk="1" hangingPunct="1">
              <a:spcBef>
                <a:spcPct val="0"/>
              </a:spcBef>
            </a:pPr>
            <a:r>
              <a:rPr lang="pl-PL" b="1" smtClean="0">
                <a:solidFill>
                  <a:schemeClr val="tx2"/>
                </a:solidFill>
                <a:latin typeface="Cambria" pitchFamily="18" charset="0"/>
              </a:rPr>
              <a:t>More than </a:t>
            </a:r>
            <a:r>
              <a:rPr lang="pl-PL" b="1" smtClean="0">
                <a:solidFill>
                  <a:srgbClr val="F79646"/>
                </a:solidFill>
                <a:latin typeface="Cambria" pitchFamily="18" charset="0"/>
              </a:rPr>
              <a:t>200</a:t>
            </a:r>
            <a:r>
              <a:rPr lang="pl-PL" b="1" smtClean="0">
                <a:solidFill>
                  <a:schemeClr val="tx2"/>
                </a:solidFill>
                <a:latin typeface="Cambria" pitchFamily="18" charset="0"/>
              </a:rPr>
              <a:t> student circles and societies</a:t>
            </a:r>
            <a:endParaRPr lang="pl-PL" smtClean="0">
              <a:solidFill>
                <a:schemeClr val="tx2"/>
              </a:solidFill>
              <a:latin typeface="Cambria" pitchFamily="18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pl-PL" b="1" smtClean="0">
                <a:solidFill>
                  <a:srgbClr val="F79646"/>
                </a:solidFill>
                <a:latin typeface="Cambria" pitchFamily="18" charset="0"/>
              </a:rPr>
              <a:t>10</a:t>
            </a:r>
            <a:r>
              <a:rPr lang="pl-PL" b="1" smtClean="0">
                <a:solidFill>
                  <a:schemeClr val="tx2"/>
                </a:solidFill>
                <a:latin typeface="Cambria" pitchFamily="18" charset="0"/>
              </a:rPr>
              <a:t> foreign language courses for students 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pl-PL" b="1" smtClean="0">
                <a:solidFill>
                  <a:schemeClr val="tx2"/>
                </a:solidFill>
                <a:latin typeface="Cambria" pitchFamily="18" charset="0"/>
              </a:rPr>
              <a:t>Over </a:t>
            </a:r>
            <a:r>
              <a:rPr lang="pl-PL" b="1" smtClean="0">
                <a:solidFill>
                  <a:srgbClr val="F79646"/>
                </a:solidFill>
                <a:latin typeface="Cambria" pitchFamily="18" charset="0"/>
              </a:rPr>
              <a:t>1747</a:t>
            </a:r>
            <a:r>
              <a:rPr lang="pl-PL" b="1" smtClean="0">
                <a:solidFill>
                  <a:schemeClr val="tx2"/>
                </a:solidFill>
                <a:latin typeface="Cambria" pitchFamily="18" charset="0"/>
              </a:rPr>
              <a:t> computer terminals </a:t>
            </a:r>
            <a:r>
              <a:rPr lang="en-GB" b="1" smtClean="0">
                <a:solidFill>
                  <a:schemeClr val="tx2"/>
                </a:solidFill>
                <a:latin typeface="Cambria" pitchFamily="18" charset="0"/>
              </a:rPr>
              <a:t>available</a:t>
            </a:r>
            <a:r>
              <a:rPr lang="pl-PL" b="1" smtClean="0">
                <a:solidFill>
                  <a:schemeClr val="tx2"/>
                </a:solidFill>
                <a:latin typeface="Cambria" pitchFamily="18" charset="0"/>
              </a:rPr>
              <a:t> </a:t>
            </a:r>
            <a:r>
              <a:rPr lang="en-GB" b="1" smtClean="0">
                <a:solidFill>
                  <a:schemeClr val="tx2"/>
                </a:solidFill>
                <a:latin typeface="Cambria" pitchFamily="18" charset="0"/>
              </a:rPr>
              <a:t>to</a:t>
            </a:r>
            <a:r>
              <a:rPr lang="pl-PL" b="1" smtClean="0">
                <a:solidFill>
                  <a:schemeClr val="tx2"/>
                </a:solidFill>
                <a:latin typeface="Cambria" pitchFamily="18" charset="0"/>
              </a:rPr>
              <a:t> students </a:t>
            </a:r>
            <a:endParaRPr lang="pl-PL" smtClean="0">
              <a:solidFill>
                <a:schemeClr val="tx2"/>
              </a:solidFill>
              <a:latin typeface="Cambria" pitchFamily="18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pl-PL" smtClean="0">
                <a:solidFill>
                  <a:schemeClr val="tx2"/>
                </a:solidFill>
                <a:latin typeface="Cambria" pitchFamily="18" charset="0"/>
              </a:rPr>
              <a:t>Over </a:t>
            </a:r>
            <a:r>
              <a:rPr lang="pl-PL" b="1" smtClean="0">
                <a:solidFill>
                  <a:srgbClr val="F79646"/>
                </a:solidFill>
                <a:latin typeface="Cambria" pitchFamily="18" charset="0"/>
              </a:rPr>
              <a:t>24 000 </a:t>
            </a:r>
            <a:r>
              <a:rPr lang="pl-PL" b="1" smtClean="0">
                <a:solidFill>
                  <a:schemeClr val="tx2"/>
                </a:solidFill>
                <a:latin typeface="Cambria" pitchFamily="18" charset="0"/>
              </a:rPr>
              <a:t>contracts signed with companies and institutions for training and internship</a:t>
            </a:r>
            <a:endParaRPr lang="pl-PL" smtClean="0"/>
          </a:p>
        </p:txBody>
      </p:sp>
      <p:pic>
        <p:nvPicPr>
          <p:cNvPr id="23557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4295775"/>
            <a:ext cx="3063875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pole tekstowe 3"/>
          <p:cNvSpPr txBox="1">
            <a:spLocks noChangeArrowheads="1"/>
          </p:cNvSpPr>
          <p:nvPr/>
        </p:nvSpPr>
        <p:spPr bwMode="auto">
          <a:xfrm>
            <a:off x="755650" y="6481763"/>
            <a:ext cx="29527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300" b="1">
                <a:solidFill>
                  <a:schemeClr val="bg1"/>
                </a:solidFill>
                <a:latin typeface="Cambria" pitchFamily="18" charset="0"/>
              </a:rPr>
              <a:t>Gdansk</a:t>
            </a:r>
            <a:r>
              <a:rPr lang="pl-PL" sz="1300">
                <a:solidFill>
                  <a:schemeClr val="bg1"/>
                </a:solidFill>
                <a:latin typeface="Cambria" pitchFamily="18" charset="0"/>
              </a:rPr>
              <a:t>, 22 February 2016</a:t>
            </a:r>
          </a:p>
        </p:txBody>
      </p:sp>
      <p:sp>
        <p:nvSpPr>
          <p:cNvPr id="24579" name="Tytuł 1"/>
          <p:cNvSpPr txBox="1">
            <a:spLocks/>
          </p:cNvSpPr>
          <p:nvPr/>
        </p:nvSpPr>
        <p:spPr bwMode="auto">
          <a:xfrm>
            <a:off x="2268538" y="260350"/>
            <a:ext cx="618966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l-PL" sz="4000" b="1">
                <a:solidFill>
                  <a:srgbClr val="003B71"/>
                </a:solidFill>
                <a:latin typeface="Cambria" pitchFamily="18" charset="0"/>
              </a:rPr>
              <a:t>SUCCESSES</a:t>
            </a:r>
            <a:r>
              <a:rPr lang="pl-PL" sz="4400" b="1">
                <a:solidFill>
                  <a:srgbClr val="003B71"/>
                </a:solidFill>
                <a:latin typeface="Cambria" pitchFamily="18" charset="0"/>
              </a:rPr>
              <a:t/>
            </a:r>
            <a:br>
              <a:rPr lang="pl-PL" sz="4400" b="1">
                <a:solidFill>
                  <a:srgbClr val="003B71"/>
                </a:solidFill>
                <a:latin typeface="Cambria" pitchFamily="18" charset="0"/>
              </a:rPr>
            </a:br>
            <a:r>
              <a:rPr lang="pl-PL" sz="3000" b="1">
                <a:solidFill>
                  <a:srgbClr val="003B71"/>
                </a:solidFill>
                <a:latin typeface="Cambria" pitchFamily="18" charset="0"/>
              </a:rPr>
              <a:t>       </a:t>
            </a:r>
            <a:endParaRPr lang="pl-PL" sz="3000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24580" name="Tytuł 1"/>
          <p:cNvSpPr txBox="1">
            <a:spLocks/>
          </p:cNvSpPr>
          <p:nvPr/>
        </p:nvSpPr>
        <p:spPr bwMode="auto">
          <a:xfrm>
            <a:off x="755650" y="2133600"/>
            <a:ext cx="3960813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rgbClr val="4D4D4D"/>
                </a:solidFill>
                <a:latin typeface="Cambria" pitchFamily="18" charset="0"/>
              </a:rPr>
              <a:t>Rated best institution of higher education in the Pomeranian region by employers from all over Poland (second best by employers in the local area)</a:t>
            </a:r>
            <a:r>
              <a:rPr lang="pl-PL" sz="1400" dirty="0" smtClean="0">
                <a:solidFill>
                  <a:srgbClr val="4D4D4D"/>
                </a:solidFill>
                <a:latin typeface="Cambria" pitchFamily="18" charset="0"/>
              </a:rPr>
              <a:t>.</a:t>
            </a:r>
            <a:endParaRPr lang="en-US" sz="1400" dirty="0" smtClean="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>
              <a:buFont typeface="Arial" charset="0"/>
              <a:buNone/>
            </a:pPr>
            <a:endParaRPr lang="en-US" sz="1400" dirty="0" smtClean="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rgbClr val="4D4D4D"/>
                </a:solidFill>
                <a:latin typeface="Cambria" pitchFamily="18" charset="0"/>
              </a:rPr>
              <a:t>Rated 4th among universities in the 2015 academic ranking by </a:t>
            </a:r>
            <a:r>
              <a:rPr lang="en-US" sz="1400" i="1" dirty="0" err="1" smtClean="0">
                <a:solidFill>
                  <a:srgbClr val="4D4D4D"/>
                </a:solidFill>
                <a:latin typeface="Cambria" pitchFamily="18" charset="0"/>
              </a:rPr>
              <a:t>Polityka</a:t>
            </a:r>
            <a:r>
              <a:rPr lang="en-US" sz="1400" dirty="0" smtClean="0">
                <a:solidFill>
                  <a:srgbClr val="4D4D4D"/>
                </a:solidFill>
                <a:latin typeface="Cambria" pitchFamily="18" charset="0"/>
              </a:rPr>
              <a:t> magazine and 6th of all higher educational establishments in Poland.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 smtClean="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rgbClr val="4D4D4D"/>
                </a:solidFill>
                <a:latin typeface="Cambria" pitchFamily="18" charset="0"/>
              </a:rPr>
              <a:t>7th place among universities and 15th place of 86 among academic institutions by the consumer guide  ‘</a:t>
            </a:r>
            <a:r>
              <a:rPr lang="en-US" sz="1400" dirty="0" err="1" smtClean="0">
                <a:solidFill>
                  <a:srgbClr val="4D4D4D"/>
                </a:solidFill>
                <a:latin typeface="Cambria" pitchFamily="18" charset="0"/>
              </a:rPr>
              <a:t>Perspektywy</a:t>
            </a:r>
            <a:r>
              <a:rPr lang="en-US" sz="1400" dirty="0" smtClean="0">
                <a:solidFill>
                  <a:srgbClr val="4D4D4D"/>
                </a:solidFill>
                <a:latin typeface="Cambria" pitchFamily="18" charset="0"/>
              </a:rPr>
              <a:t> 2014’ (Perspectives 2014).</a:t>
            </a:r>
            <a:endParaRPr lang="en-US" sz="1400" dirty="0">
              <a:solidFill>
                <a:srgbClr val="4D4D4D"/>
              </a:solidFill>
              <a:latin typeface="Cambria" pitchFamily="18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859338" y="2133600"/>
            <a:ext cx="3959225" cy="44640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 fontAlgn="auto">
              <a:spcAft>
                <a:spcPts val="0"/>
              </a:spcAft>
              <a:defRPr/>
            </a:pPr>
            <a:endParaRPr lang="pl-PL" sz="1500" dirty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24582" name="Obraz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2575" y="1125538"/>
            <a:ext cx="3240088" cy="484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ole tekstowe 3"/>
          <p:cNvSpPr txBox="1">
            <a:spLocks noChangeArrowheads="1"/>
          </p:cNvSpPr>
          <p:nvPr/>
        </p:nvSpPr>
        <p:spPr bwMode="auto">
          <a:xfrm>
            <a:off x="755650" y="6481763"/>
            <a:ext cx="29527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300" b="1">
                <a:solidFill>
                  <a:schemeClr val="bg1"/>
                </a:solidFill>
                <a:latin typeface="Cambria" pitchFamily="18" charset="0"/>
              </a:rPr>
              <a:t>Gdansk</a:t>
            </a:r>
            <a:r>
              <a:rPr lang="pl-PL" sz="1300">
                <a:solidFill>
                  <a:schemeClr val="bg1"/>
                </a:solidFill>
                <a:latin typeface="Cambria" pitchFamily="18" charset="0"/>
              </a:rPr>
              <a:t>, 22 February 2016</a:t>
            </a:r>
          </a:p>
        </p:txBody>
      </p:sp>
      <p:sp>
        <p:nvSpPr>
          <p:cNvPr id="25603" name="Tytuł 1"/>
          <p:cNvSpPr txBox="1">
            <a:spLocks/>
          </p:cNvSpPr>
          <p:nvPr/>
        </p:nvSpPr>
        <p:spPr bwMode="auto">
          <a:xfrm>
            <a:off x="2268538" y="260350"/>
            <a:ext cx="618966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pl-PL" sz="3700" b="1">
                <a:solidFill>
                  <a:srgbClr val="003B71"/>
                </a:solidFill>
                <a:latin typeface="Cambria" pitchFamily="18" charset="0"/>
              </a:rPr>
              <a:t>IN MARI VIA TUA</a:t>
            </a:r>
          </a:p>
          <a:p>
            <a:pPr algn="ctr">
              <a:lnSpc>
                <a:spcPct val="90000"/>
              </a:lnSpc>
            </a:pPr>
            <a:r>
              <a:rPr lang="en-GB" sz="2600">
                <a:solidFill>
                  <a:srgbClr val="003B71"/>
                </a:solidFill>
                <a:latin typeface="Cambria" pitchFamily="18" charset="0"/>
              </a:rPr>
              <a:t>The university’s maritime face</a:t>
            </a:r>
            <a:r>
              <a:rPr lang="pl-PL" sz="4100" b="1">
                <a:solidFill>
                  <a:srgbClr val="003B71"/>
                </a:solidFill>
                <a:latin typeface="Cambria" pitchFamily="18" charset="0"/>
              </a:rPr>
              <a:t/>
            </a:r>
            <a:br>
              <a:rPr lang="pl-PL" sz="4100" b="1">
                <a:solidFill>
                  <a:srgbClr val="003B71"/>
                </a:solidFill>
                <a:latin typeface="Cambria" pitchFamily="18" charset="0"/>
              </a:rPr>
            </a:br>
            <a:r>
              <a:rPr lang="pl-PL" sz="2800" b="1">
                <a:solidFill>
                  <a:srgbClr val="003B71"/>
                </a:solidFill>
                <a:latin typeface="Cambria" pitchFamily="18" charset="0"/>
              </a:rPr>
              <a:t>       </a:t>
            </a:r>
            <a:endParaRPr lang="pl-PL" sz="2800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25604" name="Tytuł 1"/>
          <p:cNvSpPr txBox="1">
            <a:spLocks/>
          </p:cNvSpPr>
          <p:nvPr/>
        </p:nvSpPr>
        <p:spPr bwMode="auto">
          <a:xfrm>
            <a:off x="755650" y="2133600"/>
            <a:ext cx="3960813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GB" sz="1400">
                <a:solidFill>
                  <a:srgbClr val="4D4D4D"/>
                </a:solidFill>
                <a:latin typeface="Cambria" pitchFamily="18" charset="0"/>
              </a:rPr>
              <a:t>Scientific research and teaching</a:t>
            </a:r>
            <a:r>
              <a:rPr lang="pl-PL" sz="1400">
                <a:solidFill>
                  <a:srgbClr val="4D4D4D"/>
                </a:solidFill>
                <a:latin typeface="Cambria" pitchFamily="18" charset="0"/>
              </a:rPr>
              <a:t> </a:t>
            </a:r>
            <a:r>
              <a:rPr lang="en-GB" sz="1400">
                <a:solidFill>
                  <a:srgbClr val="4D4D4D"/>
                </a:solidFill>
                <a:latin typeface="Cambria" pitchFamily="18" charset="0"/>
              </a:rPr>
              <a:t>at the Faculty of Biology, and at the Faculty of Oceanography and Geography, which hosts a course of studies unique in Poland – Oceanography.</a:t>
            </a:r>
            <a:endParaRPr lang="pl-PL" sz="140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GB" sz="1400">
                <a:solidFill>
                  <a:srgbClr val="4D4D4D"/>
                </a:solidFill>
                <a:latin typeface="Cambria" pitchFamily="18" charset="0"/>
              </a:rPr>
              <a:t>Scientific and educational research at other faculties conducted in</a:t>
            </a:r>
            <a:r>
              <a:rPr lang="pl-PL" sz="1400">
                <a:solidFill>
                  <a:srgbClr val="4D4D4D"/>
                </a:solidFill>
                <a:latin typeface="Cambria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GB" sz="1400">
                <a:solidFill>
                  <a:srgbClr val="4D4D4D"/>
                </a:solidFill>
                <a:latin typeface="Cambria" pitchFamily="18" charset="0"/>
              </a:rPr>
              <a:t>marine environmental protection</a:t>
            </a:r>
            <a:endParaRPr lang="pl-PL" sz="140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1400">
                <a:solidFill>
                  <a:srgbClr val="4D4D4D"/>
                </a:solidFill>
                <a:latin typeface="Cambria" pitchFamily="18" charset="0"/>
              </a:rPr>
              <a:t>maritime law</a:t>
            </a:r>
            <a:endParaRPr lang="pl-PL" sz="140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1400">
                <a:solidFill>
                  <a:srgbClr val="4D4D4D"/>
                </a:solidFill>
                <a:latin typeface="Cambria" pitchFamily="18" charset="0"/>
              </a:rPr>
              <a:t>international maritime law</a:t>
            </a:r>
            <a:endParaRPr lang="pl-PL" sz="140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1400">
                <a:solidFill>
                  <a:srgbClr val="4D4D4D"/>
                </a:solidFill>
                <a:latin typeface="Cambria" pitchFamily="18" charset="0"/>
              </a:rPr>
              <a:t>law and infrastructure of Pomeranian cities</a:t>
            </a:r>
            <a:r>
              <a:rPr lang="pl-PL" sz="1400">
                <a:solidFill>
                  <a:srgbClr val="4D4D4D"/>
                </a:solidFill>
                <a:latin typeface="Cambria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GB" sz="1400">
                <a:solidFill>
                  <a:srgbClr val="4D4D4D"/>
                </a:solidFill>
                <a:latin typeface="Cambria" pitchFamily="18" charset="0"/>
              </a:rPr>
              <a:t>maritime criminology</a:t>
            </a:r>
            <a:endParaRPr lang="pl-PL" sz="140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1400">
                <a:solidFill>
                  <a:srgbClr val="4D4D4D"/>
                </a:solidFill>
                <a:latin typeface="Cambria" pitchFamily="18" charset="0"/>
              </a:rPr>
              <a:t>maritime t</a:t>
            </a:r>
            <a:r>
              <a:rPr lang="pl-PL" sz="1400">
                <a:solidFill>
                  <a:srgbClr val="4D4D4D"/>
                </a:solidFill>
                <a:latin typeface="Cambria" pitchFamily="18" charset="0"/>
              </a:rPr>
              <a:t>ransport</a:t>
            </a:r>
            <a:r>
              <a:rPr lang="en-GB" sz="1400">
                <a:solidFill>
                  <a:srgbClr val="4D4D4D"/>
                </a:solidFill>
                <a:latin typeface="Cambria" pitchFamily="18" charset="0"/>
              </a:rPr>
              <a:t> and</a:t>
            </a:r>
            <a:r>
              <a:rPr lang="pl-PL" sz="1400">
                <a:solidFill>
                  <a:srgbClr val="4D4D4D"/>
                </a:solidFill>
                <a:latin typeface="Cambria" pitchFamily="18" charset="0"/>
              </a:rPr>
              <a:t> </a:t>
            </a:r>
            <a:r>
              <a:rPr lang="en-GB" sz="1400">
                <a:solidFill>
                  <a:srgbClr val="4D4D4D"/>
                </a:solidFill>
                <a:latin typeface="Cambria" pitchFamily="18" charset="0"/>
              </a:rPr>
              <a:t>economics</a:t>
            </a:r>
            <a:endParaRPr lang="pl-PL" sz="140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1400">
                <a:solidFill>
                  <a:srgbClr val="4D4D4D"/>
                </a:solidFill>
                <a:latin typeface="Cambria" pitchFamily="18" charset="0"/>
              </a:rPr>
              <a:t>connection between various epochs in literature with maritime issues in Pomerania</a:t>
            </a:r>
            <a:endParaRPr lang="pl-PL" sz="140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1400">
                <a:solidFill>
                  <a:srgbClr val="4D4D4D"/>
                </a:solidFill>
                <a:latin typeface="Cambria" pitchFamily="18" charset="0"/>
              </a:rPr>
              <a:t>f</a:t>
            </a:r>
            <a:r>
              <a:rPr lang="pl-PL" sz="1400">
                <a:solidFill>
                  <a:srgbClr val="4D4D4D"/>
                </a:solidFill>
                <a:latin typeface="Cambria" pitchFamily="18" charset="0"/>
              </a:rPr>
              <a:t>olklor</a:t>
            </a:r>
            <a:r>
              <a:rPr lang="en-GB" sz="1400">
                <a:solidFill>
                  <a:srgbClr val="4D4D4D"/>
                </a:solidFill>
                <a:latin typeface="Cambria" pitchFamily="18" charset="0"/>
              </a:rPr>
              <a:t>e of north-east Poland</a:t>
            </a:r>
            <a:r>
              <a:rPr lang="pl-PL" sz="1400">
                <a:solidFill>
                  <a:srgbClr val="4D4D4D"/>
                </a:solidFill>
                <a:latin typeface="Cambria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GB" sz="1400">
                <a:solidFill>
                  <a:srgbClr val="4D4D4D"/>
                </a:solidFill>
                <a:latin typeface="Cambria" pitchFamily="18" charset="0"/>
              </a:rPr>
              <a:t>mythology of the Baltic Slavs</a:t>
            </a:r>
            <a:endParaRPr lang="pl-PL" sz="140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1400">
                <a:solidFill>
                  <a:srgbClr val="4D4D4D"/>
                </a:solidFill>
                <a:latin typeface="Cambria" pitchFamily="18" charset="0"/>
              </a:rPr>
              <a:t>history of </a:t>
            </a:r>
            <a:r>
              <a:rPr lang="pl-PL" sz="1400">
                <a:solidFill>
                  <a:srgbClr val="4D4D4D"/>
                </a:solidFill>
                <a:latin typeface="Cambria" pitchFamily="18" charset="0"/>
              </a:rPr>
              <a:t> Gda</a:t>
            </a:r>
            <a:r>
              <a:rPr lang="en-GB" sz="1400">
                <a:solidFill>
                  <a:srgbClr val="4D4D4D"/>
                </a:solidFill>
                <a:latin typeface="Cambria" pitchFamily="18" charset="0"/>
              </a:rPr>
              <a:t>n</a:t>
            </a:r>
            <a:r>
              <a:rPr lang="pl-PL" sz="1400">
                <a:solidFill>
                  <a:srgbClr val="4D4D4D"/>
                </a:solidFill>
                <a:latin typeface="Cambria" pitchFamily="18" charset="0"/>
              </a:rPr>
              <a:t>sk</a:t>
            </a:r>
            <a:r>
              <a:rPr lang="en-GB" sz="1400">
                <a:solidFill>
                  <a:srgbClr val="4D4D4D"/>
                </a:solidFill>
                <a:latin typeface="Cambria" pitchFamily="18" charset="0"/>
              </a:rPr>
              <a:t> and Pomerania</a:t>
            </a:r>
            <a:endParaRPr lang="pl-PL" sz="1400">
              <a:solidFill>
                <a:srgbClr val="4D4D4D"/>
              </a:solidFill>
              <a:latin typeface="Cambria" pitchFamily="18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859338" y="2133600"/>
            <a:ext cx="3959225" cy="44640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 fontAlgn="auto">
              <a:spcAft>
                <a:spcPts val="0"/>
              </a:spcAft>
              <a:defRPr/>
            </a:pPr>
            <a:endParaRPr lang="pl-PL" sz="1500" dirty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25606" name="Symbol zastępczy zawartości 8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349500"/>
            <a:ext cx="4038600" cy="31670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pole tekstowe 3"/>
          <p:cNvSpPr txBox="1">
            <a:spLocks noChangeArrowheads="1"/>
          </p:cNvSpPr>
          <p:nvPr/>
        </p:nvSpPr>
        <p:spPr bwMode="auto">
          <a:xfrm>
            <a:off x="755650" y="6481763"/>
            <a:ext cx="29527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300" b="1">
                <a:solidFill>
                  <a:schemeClr val="bg1"/>
                </a:solidFill>
                <a:latin typeface="Cambria" pitchFamily="18" charset="0"/>
              </a:rPr>
              <a:t>Gdansk</a:t>
            </a:r>
            <a:r>
              <a:rPr lang="pl-PL" sz="1300">
                <a:solidFill>
                  <a:schemeClr val="bg1"/>
                </a:solidFill>
                <a:latin typeface="Cambria" pitchFamily="18" charset="0"/>
              </a:rPr>
              <a:t>, 22 February 2016</a:t>
            </a:r>
          </a:p>
        </p:txBody>
      </p:sp>
      <p:sp>
        <p:nvSpPr>
          <p:cNvPr id="26627" name="Tytuł 1"/>
          <p:cNvSpPr txBox="1">
            <a:spLocks/>
          </p:cNvSpPr>
          <p:nvPr/>
        </p:nvSpPr>
        <p:spPr bwMode="auto">
          <a:xfrm>
            <a:off x="2268538" y="260350"/>
            <a:ext cx="618966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GB" sz="4000" b="1">
                <a:solidFill>
                  <a:srgbClr val="003B71"/>
                </a:solidFill>
                <a:latin typeface="Cambria" pitchFamily="18" charset="0"/>
              </a:rPr>
              <a:t>WORLD-FAMOUS </a:t>
            </a:r>
            <a:r>
              <a:rPr lang="pl-PL" sz="4000" b="1">
                <a:solidFill>
                  <a:srgbClr val="003B71"/>
                </a:solidFill>
                <a:latin typeface="Cambria" pitchFamily="18" charset="0"/>
              </a:rPr>
              <a:t>SCIEN</a:t>
            </a:r>
            <a:r>
              <a:rPr lang="en-GB" sz="4000" b="1">
                <a:solidFill>
                  <a:srgbClr val="003B71"/>
                </a:solidFill>
                <a:latin typeface="Cambria" pitchFamily="18" charset="0"/>
              </a:rPr>
              <a:t>CE</a:t>
            </a:r>
            <a:r>
              <a:rPr lang="pl-PL" sz="4000" b="1">
                <a:solidFill>
                  <a:srgbClr val="003B71"/>
                </a:solidFill>
                <a:latin typeface="Cambria" pitchFamily="18" charset="0"/>
              </a:rPr>
              <a:t> AND RESEARCH STATION</a:t>
            </a:r>
            <a:r>
              <a:rPr lang="en-GB" sz="4000" b="1">
                <a:solidFill>
                  <a:srgbClr val="003B71"/>
                </a:solidFill>
                <a:latin typeface="Cambria" pitchFamily="18" charset="0"/>
              </a:rPr>
              <a:t>S</a:t>
            </a:r>
            <a:r>
              <a:rPr lang="pl-PL" sz="4000" b="1">
                <a:solidFill>
                  <a:srgbClr val="003B71"/>
                </a:solidFill>
                <a:latin typeface="Cambria" pitchFamily="18" charset="0"/>
              </a:rPr>
              <a:t> </a:t>
            </a:r>
            <a:r>
              <a:rPr lang="pl-PL" sz="3700" b="1">
                <a:solidFill>
                  <a:srgbClr val="003B71"/>
                </a:solidFill>
                <a:latin typeface="Cambria" pitchFamily="18" charset="0"/>
              </a:rPr>
              <a:t/>
            </a:r>
            <a:br>
              <a:rPr lang="pl-PL" sz="3700" b="1">
                <a:solidFill>
                  <a:srgbClr val="003B71"/>
                </a:solidFill>
                <a:latin typeface="Cambria" pitchFamily="18" charset="0"/>
              </a:rPr>
            </a:br>
            <a:r>
              <a:rPr lang="pl-PL" sz="2600" b="1">
                <a:solidFill>
                  <a:srgbClr val="003B71"/>
                </a:solidFill>
                <a:latin typeface="Cambria" pitchFamily="18" charset="0"/>
              </a:rPr>
              <a:t>       </a:t>
            </a:r>
            <a:endParaRPr lang="pl-PL" sz="2600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26628" name="Tytuł 1"/>
          <p:cNvSpPr txBox="1">
            <a:spLocks/>
          </p:cNvSpPr>
          <p:nvPr/>
        </p:nvSpPr>
        <p:spPr bwMode="auto">
          <a:xfrm>
            <a:off x="755650" y="2133600"/>
            <a:ext cx="3960813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1500" dirty="0" smtClean="0">
                <a:solidFill>
                  <a:srgbClr val="4D4D4D"/>
                </a:solidFill>
                <a:latin typeface="Cambria" pitchFamily="18" charset="0"/>
              </a:rPr>
              <a:t>Institute of Oceanography’s Marine Station  in Hel</a:t>
            </a:r>
          </a:p>
          <a:p>
            <a:pPr marL="285750" indent="-285750">
              <a:buFontTx/>
              <a:buChar char="-"/>
            </a:pPr>
            <a:r>
              <a:rPr lang="en-US" sz="1500" dirty="0" smtClean="0">
                <a:solidFill>
                  <a:srgbClr val="4D4D4D"/>
                </a:solidFill>
                <a:latin typeface="Cambria" pitchFamily="18" charset="0"/>
              </a:rPr>
              <a:t>research into the course of life in the Baltic </a:t>
            </a:r>
          </a:p>
          <a:p>
            <a:pPr marL="285750" indent="-285750">
              <a:buFontTx/>
              <a:buChar char="-"/>
            </a:pPr>
            <a:r>
              <a:rPr lang="en-US" sz="1500" dirty="0" smtClean="0">
                <a:solidFill>
                  <a:srgbClr val="4D4D4D"/>
                </a:solidFill>
                <a:latin typeface="Cambria" pitchFamily="18" charset="0"/>
              </a:rPr>
              <a:t>reintroduction of endangered species</a:t>
            </a:r>
          </a:p>
          <a:p>
            <a:pPr marL="285750" indent="-285750"/>
            <a:endParaRPr lang="en-US" sz="1500" dirty="0" smtClean="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500" dirty="0" smtClean="0">
                <a:solidFill>
                  <a:srgbClr val="4D4D4D"/>
                </a:solidFill>
                <a:latin typeface="Cambria" pitchFamily="18" charset="0"/>
              </a:rPr>
              <a:t>Bird Migration Research Center in </a:t>
            </a:r>
            <a:r>
              <a:rPr lang="en-US" sz="1500" dirty="0" err="1" smtClean="0">
                <a:solidFill>
                  <a:srgbClr val="4D4D4D"/>
                </a:solidFill>
                <a:latin typeface="Cambria" pitchFamily="18" charset="0"/>
              </a:rPr>
              <a:t>Przebendowo</a:t>
            </a:r>
            <a:endParaRPr lang="en-US" sz="1500" dirty="0" smtClean="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500" dirty="0" smtClean="0">
                <a:solidFill>
                  <a:srgbClr val="4D4D4D"/>
                </a:solidFill>
                <a:latin typeface="Cambria" pitchFamily="18" charset="0"/>
              </a:rPr>
              <a:t>research into bird routes and migration </a:t>
            </a:r>
          </a:p>
          <a:p>
            <a:pPr marL="285750" indent="-285750">
              <a:buFontTx/>
              <a:buChar char="-"/>
            </a:pPr>
            <a:r>
              <a:rPr lang="en-US" sz="1500" dirty="0" smtClean="0">
                <a:solidFill>
                  <a:srgbClr val="4D4D4D"/>
                </a:solidFill>
                <a:latin typeface="Cambria" pitchFamily="18" charset="0"/>
              </a:rPr>
              <a:t>‘Action Baltic’ </a:t>
            </a:r>
          </a:p>
          <a:p>
            <a:pPr marL="285750" indent="-285750"/>
            <a:endParaRPr lang="en-US" sz="1500" dirty="0" smtClean="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500" dirty="0" smtClean="0">
                <a:solidFill>
                  <a:srgbClr val="4D4D4D"/>
                </a:solidFill>
                <a:latin typeface="Cambria" pitchFamily="18" charset="0"/>
              </a:rPr>
              <a:t>In helping the development of the Pomeranian region, whose natural wealth is the sea, the University of Gdansk is realizing its motto  ‘</a:t>
            </a:r>
            <a:r>
              <a:rPr lang="en-US" sz="1500" b="1" dirty="0" smtClean="0">
                <a:solidFill>
                  <a:srgbClr val="4D4D4D"/>
                </a:solidFill>
                <a:latin typeface="Cambria" pitchFamily="18" charset="0"/>
              </a:rPr>
              <a:t>In </a:t>
            </a:r>
            <a:r>
              <a:rPr lang="en-US" sz="1500" b="1" dirty="0" err="1" smtClean="0">
                <a:solidFill>
                  <a:srgbClr val="4D4D4D"/>
                </a:solidFill>
                <a:latin typeface="Cambria" pitchFamily="18" charset="0"/>
              </a:rPr>
              <a:t>mari</a:t>
            </a:r>
            <a:r>
              <a:rPr lang="en-US" sz="1500" b="1" dirty="0" smtClean="0">
                <a:solidFill>
                  <a:srgbClr val="4D4D4D"/>
                </a:solidFill>
                <a:latin typeface="Cambria" pitchFamily="18" charset="0"/>
              </a:rPr>
              <a:t> via </a:t>
            </a:r>
            <a:r>
              <a:rPr lang="en-US" sz="1500" b="1" dirty="0" err="1" smtClean="0">
                <a:solidFill>
                  <a:srgbClr val="4D4D4D"/>
                </a:solidFill>
                <a:latin typeface="Cambria" pitchFamily="18" charset="0"/>
              </a:rPr>
              <a:t>tua</a:t>
            </a:r>
            <a:r>
              <a:rPr lang="en-US" sz="1500" b="1" dirty="0" smtClean="0">
                <a:solidFill>
                  <a:srgbClr val="4D4D4D"/>
                </a:solidFill>
                <a:latin typeface="Cambria" pitchFamily="18" charset="0"/>
              </a:rPr>
              <a:t>’</a:t>
            </a:r>
            <a:r>
              <a:rPr lang="en-US" sz="1500" dirty="0" smtClean="0">
                <a:solidFill>
                  <a:srgbClr val="4D4D4D"/>
                </a:solidFill>
                <a:latin typeface="Cambria" pitchFamily="18" charset="0"/>
              </a:rPr>
              <a:t>.</a:t>
            </a:r>
            <a:endParaRPr lang="en-US" sz="1500" dirty="0">
              <a:solidFill>
                <a:srgbClr val="4D4D4D"/>
              </a:solidFill>
              <a:latin typeface="Cambria" pitchFamily="18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859338" y="2133600"/>
            <a:ext cx="3959225" cy="44640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 fontAlgn="auto">
              <a:spcAft>
                <a:spcPts val="0"/>
              </a:spcAft>
              <a:defRPr/>
            </a:pPr>
            <a:endParaRPr lang="pl-PL" sz="1500" dirty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26630" name="Symbol zastępczy zawartości 8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420938"/>
            <a:ext cx="4038600" cy="2879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ytuł 1"/>
          <p:cNvSpPr txBox="1">
            <a:spLocks/>
          </p:cNvSpPr>
          <p:nvPr/>
        </p:nvSpPr>
        <p:spPr bwMode="auto">
          <a:xfrm>
            <a:off x="2268538" y="260350"/>
            <a:ext cx="618966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l-PL" sz="4000" b="1">
                <a:solidFill>
                  <a:srgbClr val="003B71"/>
                </a:solidFill>
                <a:latin typeface="Cambria" pitchFamily="18" charset="0"/>
              </a:rPr>
              <a:t>INTERNATIONAL COOPERATION</a:t>
            </a:r>
          </a:p>
        </p:txBody>
      </p:sp>
      <p:sp>
        <p:nvSpPr>
          <p:cNvPr id="27651" name="Tytuł 1"/>
          <p:cNvSpPr txBox="1">
            <a:spLocks/>
          </p:cNvSpPr>
          <p:nvPr/>
        </p:nvSpPr>
        <p:spPr bwMode="auto">
          <a:xfrm>
            <a:off x="755650" y="2133600"/>
            <a:ext cx="3960813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GB" sz="1500" dirty="0">
                <a:solidFill>
                  <a:schemeClr val="bg1"/>
                </a:solidFill>
                <a:latin typeface="Cambria" pitchFamily="18" charset="0"/>
              </a:rPr>
              <a:t>Over</a:t>
            </a:r>
            <a:r>
              <a:rPr lang="pl-PL" sz="1500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l-PL" sz="1500" b="1" dirty="0" smtClean="0">
                <a:solidFill>
                  <a:srgbClr val="F79646"/>
                </a:solidFill>
                <a:latin typeface="Cambria" pitchFamily="18" charset="0"/>
              </a:rPr>
              <a:t>140</a:t>
            </a:r>
            <a:r>
              <a:rPr lang="pl-PL" sz="1500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GB" sz="1500" dirty="0">
                <a:solidFill>
                  <a:schemeClr val="bg1"/>
                </a:solidFill>
                <a:latin typeface="Cambria" pitchFamily="18" charset="0"/>
              </a:rPr>
              <a:t>international</a:t>
            </a:r>
            <a:r>
              <a:rPr lang="pl-PL" sz="1500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l-PL" sz="1500" dirty="0" err="1">
                <a:solidFill>
                  <a:schemeClr val="bg1"/>
                </a:solidFill>
                <a:latin typeface="Cambria" pitchFamily="18" charset="0"/>
              </a:rPr>
              <a:t>bilateral</a:t>
            </a:r>
            <a:r>
              <a:rPr lang="en-GB" sz="1500" dirty="0">
                <a:solidFill>
                  <a:schemeClr val="bg1"/>
                </a:solidFill>
                <a:latin typeface="Cambria" pitchFamily="18" charset="0"/>
              </a:rPr>
              <a:t> contracts</a:t>
            </a:r>
            <a:endParaRPr lang="pl-PL" sz="1500" dirty="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GB" sz="1500" dirty="0">
                <a:solidFill>
                  <a:schemeClr val="bg1"/>
                </a:solidFill>
                <a:latin typeface="Cambria" pitchFamily="18" charset="0"/>
              </a:rPr>
              <a:t>Over</a:t>
            </a:r>
            <a:r>
              <a:rPr lang="pl-PL" sz="1500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l-PL" sz="1500" b="1" dirty="0">
                <a:solidFill>
                  <a:srgbClr val="F79646"/>
                </a:solidFill>
                <a:latin typeface="Cambria" pitchFamily="18" charset="0"/>
              </a:rPr>
              <a:t>350</a:t>
            </a:r>
            <a:r>
              <a:rPr lang="pl-PL" sz="1500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GB" sz="1500" dirty="0">
                <a:solidFill>
                  <a:schemeClr val="bg1"/>
                </a:solidFill>
                <a:latin typeface="Cambria" pitchFamily="18" charset="0"/>
              </a:rPr>
              <a:t>contracts as part of the </a:t>
            </a:r>
            <a:r>
              <a:rPr lang="pl-PL" sz="1500" dirty="0">
                <a:solidFill>
                  <a:schemeClr val="bg1"/>
                </a:solidFill>
                <a:latin typeface="Cambria" pitchFamily="18" charset="0"/>
              </a:rPr>
              <a:t> ERASMUS+</a:t>
            </a:r>
            <a:r>
              <a:rPr lang="en-GB" sz="1500" dirty="0">
                <a:solidFill>
                  <a:schemeClr val="bg1"/>
                </a:solidFill>
                <a:latin typeface="Cambria" pitchFamily="18" charset="0"/>
              </a:rPr>
              <a:t> program</a:t>
            </a:r>
            <a:endParaRPr lang="pl-PL" sz="1500" dirty="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GB" sz="1500" dirty="0">
                <a:solidFill>
                  <a:schemeClr val="bg1"/>
                </a:solidFill>
                <a:latin typeface="Cambria" pitchFamily="18" charset="0"/>
              </a:rPr>
              <a:t>International exchange of students, teaching and administrative staff</a:t>
            </a:r>
            <a:endParaRPr lang="pl-PL" sz="1500" dirty="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GB" sz="1500" dirty="0">
                <a:solidFill>
                  <a:schemeClr val="bg1"/>
                </a:solidFill>
                <a:latin typeface="Cambria" pitchFamily="18" charset="0"/>
              </a:rPr>
              <a:t>Participation in research and educational </a:t>
            </a:r>
            <a:r>
              <a:rPr lang="en-GB" sz="1500" dirty="0" smtClean="0">
                <a:solidFill>
                  <a:schemeClr val="bg1"/>
                </a:solidFill>
                <a:latin typeface="Cambria" pitchFamily="18" charset="0"/>
              </a:rPr>
              <a:t>programs</a:t>
            </a:r>
            <a:r>
              <a:rPr lang="pl-PL" sz="1500" dirty="0" smtClean="0">
                <a:solidFill>
                  <a:schemeClr val="bg1"/>
                </a:solidFill>
                <a:latin typeface="Cambria" pitchFamily="18" charset="0"/>
              </a:rPr>
              <a:t>,</a:t>
            </a:r>
            <a:r>
              <a:rPr lang="en-GB" sz="1500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endParaRPr lang="pl-PL" sz="1500" dirty="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GB" sz="1500" dirty="0" smtClean="0">
                <a:solidFill>
                  <a:schemeClr val="bg1"/>
                </a:solidFill>
                <a:latin typeface="Cambria" pitchFamily="18" charset="0"/>
              </a:rPr>
              <a:t>International </a:t>
            </a:r>
            <a:r>
              <a:rPr lang="en-GB" sz="1500" dirty="0">
                <a:solidFill>
                  <a:schemeClr val="bg1"/>
                </a:solidFill>
                <a:latin typeface="Cambria" pitchFamily="18" charset="0"/>
              </a:rPr>
              <a:t>grants, </a:t>
            </a:r>
            <a:endParaRPr lang="pl-PL" sz="1500" dirty="0" smtClean="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GB" sz="1500" dirty="0" smtClean="0">
                <a:solidFill>
                  <a:schemeClr val="bg1"/>
                </a:solidFill>
                <a:latin typeface="Cambria" pitchFamily="18" charset="0"/>
              </a:rPr>
              <a:t>International </a:t>
            </a:r>
            <a:r>
              <a:rPr lang="en-GB" sz="1500" dirty="0">
                <a:solidFill>
                  <a:schemeClr val="bg1"/>
                </a:solidFill>
                <a:latin typeface="Cambria" pitchFamily="18" charset="0"/>
              </a:rPr>
              <a:t>symposia and conferences</a:t>
            </a:r>
            <a:r>
              <a:rPr lang="pl-PL" sz="1500" dirty="0">
                <a:solidFill>
                  <a:schemeClr val="bg1"/>
                </a:solidFill>
                <a:latin typeface="Cambria" pitchFamily="18" charset="0"/>
              </a:rPr>
              <a:t> </a:t>
            </a:r>
            <a:endParaRPr lang="pl-PL" sz="1500" dirty="0" smtClean="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500" dirty="0">
                <a:solidFill>
                  <a:schemeClr val="bg1"/>
                </a:solidFill>
                <a:latin typeface="Cambria" pitchFamily="18" charset="0"/>
              </a:rPr>
              <a:t>Participation in international scholarships as well as research and educational programs such as: Horizon 2020, the 7th Framework </a:t>
            </a:r>
            <a:r>
              <a:rPr lang="en-US" sz="1500" dirty="0" err="1">
                <a:solidFill>
                  <a:schemeClr val="bg1"/>
                </a:solidFill>
                <a:latin typeface="Cambria" pitchFamily="18" charset="0"/>
              </a:rPr>
              <a:t>Programme</a:t>
            </a:r>
            <a:r>
              <a:rPr lang="en-US" sz="1500" dirty="0">
                <a:solidFill>
                  <a:schemeClr val="bg1"/>
                </a:solidFill>
                <a:latin typeface="Cambria" pitchFamily="18" charset="0"/>
              </a:rPr>
              <a:t>, the Polish-Norwegian Research </a:t>
            </a:r>
            <a:r>
              <a:rPr lang="en-US" sz="1500" dirty="0" err="1">
                <a:solidFill>
                  <a:schemeClr val="bg1"/>
                </a:solidFill>
                <a:latin typeface="Cambria" pitchFamily="18" charset="0"/>
              </a:rPr>
              <a:t>Programme</a:t>
            </a:r>
            <a:r>
              <a:rPr lang="en-US" sz="1500" dirty="0">
                <a:solidFill>
                  <a:schemeClr val="bg1"/>
                </a:solidFill>
                <a:latin typeface="Cambria" pitchFamily="18" charset="0"/>
              </a:rPr>
              <a:t>, the Polish-Swiss Research </a:t>
            </a:r>
            <a:r>
              <a:rPr lang="en-US" sz="1500" dirty="0" err="1">
                <a:solidFill>
                  <a:schemeClr val="bg1"/>
                </a:solidFill>
                <a:latin typeface="Cambria" pitchFamily="18" charset="0"/>
              </a:rPr>
              <a:t>Programme</a:t>
            </a:r>
            <a:r>
              <a:rPr lang="en-US" sz="1500" dirty="0">
                <a:solidFill>
                  <a:schemeClr val="bg1"/>
                </a:solidFill>
                <a:latin typeface="Cambria" pitchFamily="18" charset="0"/>
              </a:rPr>
              <a:t> and the POKL (Human Capital Operational </a:t>
            </a:r>
            <a:r>
              <a:rPr lang="en-US" sz="1500" dirty="0" err="1">
                <a:solidFill>
                  <a:schemeClr val="bg1"/>
                </a:solidFill>
                <a:latin typeface="Cambria" pitchFamily="18" charset="0"/>
              </a:rPr>
              <a:t>Programme</a:t>
            </a:r>
            <a:r>
              <a:rPr lang="en-US" sz="1500" dirty="0">
                <a:solidFill>
                  <a:schemeClr val="bg1"/>
                </a:solidFill>
                <a:latin typeface="Cambria" pitchFamily="18" charset="0"/>
              </a:rPr>
              <a:t>).</a:t>
            </a:r>
            <a:endParaRPr lang="pl-PL" sz="1500" dirty="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pl-PL" sz="15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7652" name="pole tekstowe 8"/>
          <p:cNvSpPr txBox="1">
            <a:spLocks noChangeArrowheads="1"/>
          </p:cNvSpPr>
          <p:nvPr/>
        </p:nvSpPr>
        <p:spPr bwMode="auto">
          <a:xfrm>
            <a:off x="755650" y="6481763"/>
            <a:ext cx="29527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300" b="1">
                <a:solidFill>
                  <a:schemeClr val="bg1"/>
                </a:solidFill>
                <a:latin typeface="Cambria" pitchFamily="18" charset="0"/>
              </a:rPr>
              <a:t>Gdansk</a:t>
            </a:r>
            <a:r>
              <a:rPr lang="pl-PL" sz="1300">
                <a:solidFill>
                  <a:schemeClr val="bg1"/>
                </a:solidFill>
                <a:latin typeface="Cambria" pitchFamily="18" charset="0"/>
              </a:rPr>
              <a:t>, 22 February 2016</a:t>
            </a:r>
          </a:p>
        </p:txBody>
      </p:sp>
      <p:sp>
        <p:nvSpPr>
          <p:cNvPr id="27653" name="Tytuł 1"/>
          <p:cNvSpPr txBox="1">
            <a:spLocks/>
          </p:cNvSpPr>
          <p:nvPr/>
        </p:nvSpPr>
        <p:spPr bwMode="auto">
          <a:xfrm>
            <a:off x="4859338" y="4770438"/>
            <a:ext cx="395922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endParaRPr lang="en-GB" sz="150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7654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3625" y="4032250"/>
            <a:ext cx="424815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pole tekstowe 3"/>
          <p:cNvSpPr txBox="1">
            <a:spLocks noChangeArrowheads="1"/>
          </p:cNvSpPr>
          <p:nvPr/>
        </p:nvSpPr>
        <p:spPr bwMode="auto">
          <a:xfrm>
            <a:off x="755650" y="6481763"/>
            <a:ext cx="29527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300" b="1">
                <a:solidFill>
                  <a:schemeClr val="bg1"/>
                </a:solidFill>
                <a:latin typeface="Cambria" pitchFamily="18" charset="0"/>
              </a:rPr>
              <a:t>Gdansk</a:t>
            </a:r>
            <a:r>
              <a:rPr lang="pl-PL" sz="1300">
                <a:solidFill>
                  <a:schemeClr val="bg1"/>
                </a:solidFill>
                <a:latin typeface="Cambria" pitchFamily="18" charset="0"/>
              </a:rPr>
              <a:t>, 22 February 2016</a:t>
            </a:r>
          </a:p>
        </p:txBody>
      </p:sp>
      <p:sp>
        <p:nvSpPr>
          <p:cNvPr id="29699" name="Tytuł 1"/>
          <p:cNvSpPr txBox="1">
            <a:spLocks/>
          </p:cNvSpPr>
          <p:nvPr/>
        </p:nvSpPr>
        <p:spPr bwMode="auto">
          <a:xfrm>
            <a:off x="2268538" y="260350"/>
            <a:ext cx="6189662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GB" sz="3600" b="1">
                <a:solidFill>
                  <a:srgbClr val="003B71"/>
                </a:solidFill>
                <a:latin typeface="Cambria" pitchFamily="18" charset="0"/>
              </a:rPr>
              <a:t>UNIVERSITY OF</a:t>
            </a:r>
            <a:r>
              <a:rPr lang="pl-PL" sz="3600" b="1">
                <a:solidFill>
                  <a:srgbClr val="003B71"/>
                </a:solidFill>
                <a:latin typeface="Cambria" pitchFamily="18" charset="0"/>
              </a:rPr>
              <a:t> </a:t>
            </a:r>
            <a:r>
              <a:rPr lang="en-GB" sz="3600" b="1">
                <a:solidFill>
                  <a:srgbClr val="003B71"/>
                </a:solidFill>
                <a:latin typeface="Cambria" pitchFamily="18" charset="0"/>
              </a:rPr>
              <a:t>GDANSK</a:t>
            </a:r>
            <a:r>
              <a:rPr lang="pl-PL" sz="2300" b="1">
                <a:solidFill>
                  <a:srgbClr val="003B71"/>
                </a:solidFill>
                <a:latin typeface="Cambria" pitchFamily="18" charset="0"/>
              </a:rPr>
              <a:t> </a:t>
            </a:r>
            <a:r>
              <a:rPr lang="en-GB" sz="3600" b="1">
                <a:solidFill>
                  <a:srgbClr val="003B71"/>
                </a:solidFill>
                <a:latin typeface="Cambria" pitchFamily="18" charset="0"/>
              </a:rPr>
              <a:t>FACULTIES</a:t>
            </a:r>
            <a:endParaRPr lang="pl-PL" sz="3600" b="1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29700" name="Tytuł 1"/>
          <p:cNvSpPr txBox="1">
            <a:spLocks/>
          </p:cNvSpPr>
          <p:nvPr/>
        </p:nvSpPr>
        <p:spPr bwMode="auto">
          <a:xfrm>
            <a:off x="395288" y="4437063"/>
            <a:ext cx="3960812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just">
              <a:buFont typeface="Arial" charset="0"/>
              <a:buChar char="•"/>
            </a:pPr>
            <a:r>
              <a:rPr lang="pl-PL" sz="1500" b="1">
                <a:solidFill>
                  <a:srgbClr val="4D4D4D"/>
                </a:solidFill>
                <a:latin typeface="Cambria" pitchFamily="18" charset="0"/>
              </a:rPr>
              <a:t>Faculty of Biology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500" b="1">
                <a:solidFill>
                  <a:srgbClr val="4D4D4D"/>
                </a:solidFill>
                <a:latin typeface="Cambria" pitchFamily="18" charset="0"/>
              </a:rPr>
              <a:t>UG and Medical University of Gdansk’s </a:t>
            </a:r>
            <a:r>
              <a:rPr lang="pl-PL" sz="1500" b="1">
                <a:solidFill>
                  <a:srgbClr val="4D4D4D"/>
                </a:solidFill>
                <a:latin typeface="Cambria" pitchFamily="18" charset="0"/>
              </a:rPr>
              <a:t>Intercollegiate Faculty of Biotechnology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pl-PL" sz="1500" b="1">
                <a:solidFill>
                  <a:srgbClr val="4D4D4D"/>
                </a:solidFill>
                <a:latin typeface="Cambria" pitchFamily="18" charset="0"/>
              </a:rPr>
              <a:t>Faculty of Chemistry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pl-PL" sz="1500" b="1">
                <a:solidFill>
                  <a:srgbClr val="4D4D4D"/>
                </a:solidFill>
                <a:latin typeface="Cambria" pitchFamily="18" charset="0"/>
              </a:rPr>
              <a:t>Faculty of Economics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pl-PL" sz="1500" b="1">
                <a:solidFill>
                  <a:srgbClr val="4D4D4D"/>
                </a:solidFill>
                <a:latin typeface="Cambria" pitchFamily="18" charset="0"/>
              </a:rPr>
              <a:t>Faculty of Languages</a:t>
            </a: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859338" y="2133600"/>
            <a:ext cx="3959225" cy="41751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 fontAlgn="auto">
              <a:spcAft>
                <a:spcPts val="0"/>
              </a:spcAft>
              <a:defRPr/>
            </a:pPr>
            <a:endParaRPr lang="pl-PL" sz="1500" dirty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29702" name="Obraz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844675"/>
            <a:ext cx="738346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Prostokąt 7"/>
          <p:cNvSpPr>
            <a:spLocks noChangeArrowheads="1"/>
          </p:cNvSpPr>
          <p:nvPr/>
        </p:nvSpPr>
        <p:spPr bwMode="auto">
          <a:xfrm>
            <a:off x="4284663" y="4437063"/>
            <a:ext cx="45720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pl-PL" sz="1500" b="1">
                <a:solidFill>
                  <a:srgbClr val="4D4D4D"/>
                </a:solidFill>
                <a:latin typeface="Cambria" pitchFamily="18" charset="0"/>
              </a:rPr>
              <a:t>Faculty of History</a:t>
            </a:r>
          </a:p>
          <a:p>
            <a:pPr marL="285750" indent="-285750">
              <a:buFont typeface="Arial" charset="0"/>
              <a:buChar char="•"/>
            </a:pPr>
            <a:r>
              <a:rPr lang="pl-PL" sz="1500" b="1">
                <a:solidFill>
                  <a:srgbClr val="4D4D4D"/>
                </a:solidFill>
                <a:latin typeface="Cambria" pitchFamily="18" charset="0"/>
              </a:rPr>
              <a:t>Faculty Mathematics, Physics and Informatics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pl-PL" sz="1500" b="1">
                <a:solidFill>
                  <a:srgbClr val="4D4D4D"/>
                </a:solidFill>
                <a:latin typeface="Cambria" pitchFamily="18" charset="0"/>
              </a:rPr>
              <a:t>Faculty of Social Sciences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pl-PL" sz="1500" b="1">
                <a:solidFill>
                  <a:srgbClr val="4D4D4D"/>
                </a:solidFill>
                <a:latin typeface="Cambria" pitchFamily="18" charset="0"/>
              </a:rPr>
              <a:t>Faculty of Oceanography and Geography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pl-PL" sz="1500" b="1">
                <a:solidFill>
                  <a:srgbClr val="4D4D4D"/>
                </a:solidFill>
                <a:latin typeface="Cambria" pitchFamily="18" charset="0"/>
              </a:rPr>
              <a:t>Faculty of Law and Administration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pl-PL" sz="1500" b="1">
                <a:solidFill>
                  <a:srgbClr val="4D4D4D"/>
                </a:solidFill>
                <a:latin typeface="Cambria" pitchFamily="18" charset="0"/>
              </a:rPr>
              <a:t>Faculty of Management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pole tekstowe 3"/>
          <p:cNvSpPr txBox="1">
            <a:spLocks noChangeArrowheads="1"/>
          </p:cNvSpPr>
          <p:nvPr/>
        </p:nvSpPr>
        <p:spPr bwMode="auto">
          <a:xfrm>
            <a:off x="755650" y="6481763"/>
            <a:ext cx="29527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300" b="1">
                <a:solidFill>
                  <a:schemeClr val="bg1"/>
                </a:solidFill>
                <a:latin typeface="Cambria" pitchFamily="18" charset="0"/>
              </a:rPr>
              <a:t>Gdansk</a:t>
            </a:r>
            <a:r>
              <a:rPr lang="pl-PL" sz="1300">
                <a:solidFill>
                  <a:schemeClr val="bg1"/>
                </a:solidFill>
                <a:latin typeface="Cambria" pitchFamily="18" charset="0"/>
              </a:rPr>
              <a:t>, 22 February 2016</a:t>
            </a:r>
          </a:p>
        </p:txBody>
      </p:sp>
      <p:sp>
        <p:nvSpPr>
          <p:cNvPr id="30723" name="Tytuł 1"/>
          <p:cNvSpPr txBox="1">
            <a:spLocks/>
          </p:cNvSpPr>
          <p:nvPr/>
        </p:nvSpPr>
        <p:spPr bwMode="auto">
          <a:xfrm>
            <a:off x="2268538" y="260350"/>
            <a:ext cx="618966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l-PL" sz="4700" b="1">
                <a:solidFill>
                  <a:srgbClr val="003B71"/>
                </a:solidFill>
                <a:latin typeface="Cambria" pitchFamily="18" charset="0"/>
              </a:rPr>
              <a:t>COURSES</a:t>
            </a:r>
            <a:endParaRPr lang="pl-PL" sz="3000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30724" name="Tytuł 1"/>
          <p:cNvSpPr txBox="1">
            <a:spLocks/>
          </p:cNvSpPr>
          <p:nvPr/>
        </p:nvSpPr>
        <p:spPr bwMode="auto">
          <a:xfrm>
            <a:off x="1187450" y="1844675"/>
            <a:ext cx="5040313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just">
              <a:buFont typeface="Arial" charset="0"/>
              <a:buChar char="•"/>
            </a:pPr>
            <a:r>
              <a:rPr lang="pl-PL" sz="1500" b="1">
                <a:solidFill>
                  <a:srgbClr val="E46C0A"/>
                </a:solidFill>
                <a:latin typeface="Cambria" pitchFamily="18" charset="0"/>
              </a:rPr>
              <a:t>Faculty of Biology</a:t>
            </a:r>
          </a:p>
          <a:p>
            <a:pPr marL="285750" indent="-285750" algn="just"/>
            <a:r>
              <a:rPr lang="pl-PL" sz="1500" b="1">
                <a:solidFill>
                  <a:srgbClr val="4D4D4D"/>
                </a:solidFill>
                <a:latin typeface="Cambria" pitchFamily="18" charset="0"/>
              </a:rPr>
              <a:t>Biology</a:t>
            </a:r>
          </a:p>
          <a:p>
            <a:pPr marL="285750" indent="-285750" algn="just"/>
            <a:r>
              <a:rPr lang="pl-PL" sz="1500" b="1">
                <a:solidFill>
                  <a:srgbClr val="4D4D4D"/>
                </a:solidFill>
                <a:latin typeface="Cambria" pitchFamily="18" charset="0"/>
              </a:rPr>
              <a:t>Medical Biology</a:t>
            </a:r>
          </a:p>
          <a:p>
            <a:pPr marL="285750" indent="-285750" algn="just"/>
            <a:r>
              <a:rPr lang="pl-PL" sz="1500" b="1">
                <a:solidFill>
                  <a:srgbClr val="4D4D4D"/>
                </a:solidFill>
                <a:latin typeface="Cambria" pitchFamily="18" charset="0"/>
              </a:rPr>
              <a:t>Valori</a:t>
            </a:r>
            <a:r>
              <a:rPr lang="en-GB" sz="1500" b="1">
                <a:solidFill>
                  <a:srgbClr val="4D4D4D"/>
                </a:solidFill>
                <a:latin typeface="Cambria" pitchFamily="18" charset="0"/>
              </a:rPr>
              <a:t>z</a:t>
            </a:r>
            <a:r>
              <a:rPr lang="pl-PL" sz="1500" b="1">
                <a:solidFill>
                  <a:srgbClr val="4D4D4D"/>
                </a:solidFill>
                <a:latin typeface="Cambria" pitchFamily="18" charset="0"/>
              </a:rPr>
              <a:t>ation and Management of Natural</a:t>
            </a:r>
            <a:r>
              <a:rPr lang="en-GB" sz="1500" b="1">
                <a:solidFill>
                  <a:srgbClr val="4D4D4D"/>
                </a:solidFill>
                <a:latin typeface="Cambria" pitchFamily="18" charset="0"/>
              </a:rPr>
              <a:t> </a:t>
            </a:r>
            <a:r>
              <a:rPr lang="pl-PL" sz="1500" b="1">
                <a:solidFill>
                  <a:srgbClr val="4D4D4D"/>
                </a:solidFill>
                <a:latin typeface="Cambria" pitchFamily="18" charset="0"/>
              </a:rPr>
              <a:t>Resources </a:t>
            </a:r>
          </a:p>
          <a:p>
            <a:pPr marL="285750" indent="-285750" algn="just"/>
            <a:endParaRPr lang="pl-PL" sz="1500" b="1">
              <a:solidFill>
                <a:srgbClr val="E46C0A"/>
              </a:solidFill>
              <a:latin typeface="Cambria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pl-PL" sz="1500" b="1">
                <a:solidFill>
                  <a:srgbClr val="E46C0A"/>
                </a:solidFill>
                <a:latin typeface="Cambria" pitchFamily="18" charset="0"/>
              </a:rPr>
              <a:t>Faculty of Chemistry</a:t>
            </a:r>
          </a:p>
          <a:p>
            <a:pPr marL="285750" indent="-285750" algn="just"/>
            <a:r>
              <a:rPr lang="pl-PL" sz="1500" b="1">
                <a:solidFill>
                  <a:srgbClr val="4D4D4D"/>
                </a:solidFill>
                <a:latin typeface="Cambria" pitchFamily="18" charset="0"/>
              </a:rPr>
              <a:t>Business Chemistry</a:t>
            </a:r>
          </a:p>
          <a:p>
            <a:pPr marL="285750" indent="-285750" algn="just"/>
            <a:r>
              <a:rPr lang="pl-PL" sz="1500" b="1">
                <a:solidFill>
                  <a:srgbClr val="4D4D4D"/>
                </a:solidFill>
                <a:latin typeface="Cambria" pitchFamily="18" charset="0"/>
              </a:rPr>
              <a:t>Chemistry</a:t>
            </a:r>
          </a:p>
          <a:p>
            <a:pPr marL="285750" indent="-285750" algn="just"/>
            <a:r>
              <a:rPr lang="pl-PL" sz="1500" b="1">
                <a:solidFill>
                  <a:srgbClr val="4D4D4D"/>
                </a:solidFill>
                <a:latin typeface="Cambria" pitchFamily="18" charset="0"/>
              </a:rPr>
              <a:t>Environment</a:t>
            </a:r>
            <a:r>
              <a:rPr lang="en-GB" sz="1500" b="1">
                <a:solidFill>
                  <a:srgbClr val="4D4D4D"/>
                </a:solidFill>
                <a:latin typeface="Cambria" pitchFamily="18" charset="0"/>
              </a:rPr>
              <a:t>al</a:t>
            </a:r>
            <a:r>
              <a:rPr lang="pl-PL" sz="1500" b="1">
                <a:solidFill>
                  <a:srgbClr val="4D4D4D"/>
                </a:solidFill>
                <a:latin typeface="Cambria" pitchFamily="18" charset="0"/>
              </a:rPr>
              <a:t> Protection</a:t>
            </a:r>
          </a:p>
          <a:p>
            <a:pPr marL="285750" indent="-285750" algn="just"/>
            <a:endParaRPr lang="pl-PL" sz="1500" b="1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pl-PL" sz="1500" b="1">
                <a:solidFill>
                  <a:srgbClr val="E46C0A"/>
                </a:solidFill>
                <a:latin typeface="Cambria" pitchFamily="18" charset="0"/>
              </a:rPr>
              <a:t>Faculty of Economics</a:t>
            </a:r>
          </a:p>
          <a:p>
            <a:pPr marL="285750" indent="-285750" algn="just"/>
            <a:r>
              <a:rPr lang="pl-PL" sz="1500" b="1">
                <a:solidFill>
                  <a:srgbClr val="4D4D4D"/>
                </a:solidFill>
                <a:latin typeface="Cambria" pitchFamily="18" charset="0"/>
              </a:rPr>
              <a:t>Ecological Business and Technology </a:t>
            </a:r>
          </a:p>
          <a:p>
            <a:pPr marL="285750" indent="-285750" algn="just"/>
            <a:r>
              <a:rPr lang="pl-PL" sz="1500" b="1">
                <a:solidFill>
                  <a:srgbClr val="4D4D4D"/>
                </a:solidFill>
                <a:latin typeface="Cambria" pitchFamily="18" charset="0"/>
              </a:rPr>
              <a:t>Economics</a:t>
            </a:r>
          </a:p>
          <a:p>
            <a:pPr marL="285750" indent="-285750" algn="just"/>
            <a:r>
              <a:rPr lang="pl-PL" sz="1500" b="1">
                <a:solidFill>
                  <a:srgbClr val="4D4D4D"/>
                </a:solidFill>
                <a:latin typeface="Cambria" pitchFamily="18" charset="0"/>
              </a:rPr>
              <a:t>International Business Relations</a:t>
            </a:r>
          </a:p>
          <a:p>
            <a:pPr marL="285750" indent="-285750" algn="just"/>
            <a:endParaRPr lang="pl-PL" sz="1500" b="1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endParaRPr lang="pl-PL" sz="1500" b="1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endParaRPr lang="pl-PL" sz="1500" b="1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 algn="just"/>
            <a:endParaRPr lang="pl-PL" sz="1500" b="1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 algn="just"/>
            <a:endParaRPr lang="pl-PL" sz="1500" b="1">
              <a:solidFill>
                <a:srgbClr val="4D4D4D"/>
              </a:solidFill>
              <a:latin typeface="Cambria" pitchFamily="18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859338" y="2133600"/>
            <a:ext cx="3959225" cy="41751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 fontAlgn="auto">
              <a:spcAft>
                <a:spcPts val="0"/>
              </a:spcAft>
              <a:defRPr/>
            </a:pPr>
            <a:endParaRPr lang="pl-PL" sz="1500" dirty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30726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62713" y="1290638"/>
            <a:ext cx="16510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Obraz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8600" y="2781300"/>
            <a:ext cx="147320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Obraz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8600" y="4711700"/>
            <a:ext cx="1712913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pole tekstowe 3"/>
          <p:cNvSpPr txBox="1">
            <a:spLocks noChangeArrowheads="1"/>
          </p:cNvSpPr>
          <p:nvPr/>
        </p:nvSpPr>
        <p:spPr bwMode="auto">
          <a:xfrm>
            <a:off x="755650" y="6481763"/>
            <a:ext cx="29527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300" b="1">
                <a:solidFill>
                  <a:schemeClr val="bg1"/>
                </a:solidFill>
                <a:latin typeface="Cambria" pitchFamily="18" charset="0"/>
              </a:rPr>
              <a:t>Gdansk</a:t>
            </a:r>
            <a:r>
              <a:rPr lang="pl-PL" sz="1300">
                <a:solidFill>
                  <a:schemeClr val="bg1"/>
                </a:solidFill>
                <a:latin typeface="Cambria" pitchFamily="18" charset="0"/>
              </a:rPr>
              <a:t>, 22 February 2016</a:t>
            </a:r>
          </a:p>
        </p:txBody>
      </p:sp>
      <p:sp>
        <p:nvSpPr>
          <p:cNvPr id="31747" name="Tytuł 1"/>
          <p:cNvSpPr txBox="1">
            <a:spLocks/>
          </p:cNvSpPr>
          <p:nvPr/>
        </p:nvSpPr>
        <p:spPr bwMode="auto">
          <a:xfrm>
            <a:off x="2268538" y="260350"/>
            <a:ext cx="618966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l-PL" sz="4700" b="1">
                <a:solidFill>
                  <a:srgbClr val="003B71"/>
                </a:solidFill>
                <a:latin typeface="Cambria" pitchFamily="18" charset="0"/>
              </a:rPr>
              <a:t>COURSES</a:t>
            </a:r>
          </a:p>
        </p:txBody>
      </p:sp>
      <p:sp>
        <p:nvSpPr>
          <p:cNvPr id="31748" name="Tytuł 1"/>
          <p:cNvSpPr txBox="1">
            <a:spLocks/>
          </p:cNvSpPr>
          <p:nvPr/>
        </p:nvSpPr>
        <p:spPr bwMode="auto">
          <a:xfrm>
            <a:off x="468313" y="1611313"/>
            <a:ext cx="5688012" cy="46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just">
              <a:lnSpc>
                <a:spcPct val="80000"/>
              </a:lnSpc>
              <a:buFont typeface="Arial" charset="0"/>
              <a:buChar char="•"/>
            </a:pPr>
            <a:r>
              <a:rPr lang="pl-PL" sz="1100" b="1">
                <a:solidFill>
                  <a:srgbClr val="E46C0A"/>
                </a:solidFill>
                <a:latin typeface="Cambria" pitchFamily="18" charset="0"/>
              </a:rPr>
              <a:t>Faculty of Languages</a:t>
            </a:r>
          </a:p>
          <a:p>
            <a:pPr marL="285750" indent="-285750" algn="just">
              <a:lnSpc>
                <a:spcPct val="80000"/>
              </a:lnSpc>
            </a:pPr>
            <a:r>
              <a:rPr lang="pl-PL" sz="1100" b="1">
                <a:solidFill>
                  <a:srgbClr val="4D4D4D"/>
                </a:solidFill>
                <a:latin typeface="Cambria" pitchFamily="18" charset="0"/>
              </a:rPr>
              <a:t>American Studies</a:t>
            </a:r>
          </a:p>
          <a:p>
            <a:pPr marL="285750" indent="-285750" algn="just">
              <a:lnSpc>
                <a:spcPct val="80000"/>
              </a:lnSpc>
            </a:pPr>
            <a:r>
              <a:rPr lang="pl-PL" sz="1100" b="1">
                <a:solidFill>
                  <a:srgbClr val="4D4D4D"/>
                </a:solidFill>
                <a:latin typeface="Cambria" pitchFamily="18" charset="0"/>
              </a:rPr>
              <a:t>Kashubian Ethnolinguistics</a:t>
            </a:r>
          </a:p>
          <a:p>
            <a:pPr marL="285750" indent="-285750" algn="just">
              <a:lnSpc>
                <a:spcPct val="80000"/>
              </a:lnSpc>
            </a:pPr>
            <a:r>
              <a:rPr lang="pl-PL" sz="1100" b="1">
                <a:solidFill>
                  <a:srgbClr val="4D4D4D"/>
                </a:solidFill>
                <a:latin typeface="Cambria" pitchFamily="18" charset="0"/>
              </a:rPr>
              <a:t>English Philology</a:t>
            </a:r>
          </a:p>
          <a:p>
            <a:pPr marL="285750" indent="-285750" algn="just">
              <a:lnSpc>
                <a:spcPct val="80000"/>
              </a:lnSpc>
            </a:pPr>
            <a:r>
              <a:rPr lang="pl-PL" sz="1100" b="1">
                <a:solidFill>
                  <a:srgbClr val="4D4D4D"/>
                </a:solidFill>
                <a:latin typeface="Cambria" pitchFamily="18" charset="0"/>
              </a:rPr>
              <a:t>German Philology</a:t>
            </a:r>
          </a:p>
          <a:p>
            <a:pPr marL="285750" indent="-285750" algn="just">
              <a:lnSpc>
                <a:spcPct val="80000"/>
              </a:lnSpc>
            </a:pPr>
            <a:r>
              <a:rPr lang="pl-PL" sz="1100" b="1">
                <a:solidFill>
                  <a:srgbClr val="4D4D4D"/>
                </a:solidFill>
                <a:latin typeface="Cambria" pitchFamily="18" charset="0"/>
              </a:rPr>
              <a:t>Classical Philology</a:t>
            </a:r>
          </a:p>
          <a:p>
            <a:pPr marL="285750" indent="-285750" algn="just">
              <a:lnSpc>
                <a:spcPct val="80000"/>
              </a:lnSpc>
            </a:pPr>
            <a:r>
              <a:rPr lang="pl-PL" sz="1100" b="1">
                <a:solidFill>
                  <a:srgbClr val="4D4D4D"/>
                </a:solidFill>
                <a:latin typeface="Cambria" pitchFamily="18" charset="0"/>
              </a:rPr>
              <a:t>Polish Philology</a:t>
            </a:r>
          </a:p>
          <a:p>
            <a:pPr marL="285750" indent="-285750" algn="just">
              <a:lnSpc>
                <a:spcPct val="80000"/>
              </a:lnSpc>
            </a:pPr>
            <a:r>
              <a:rPr lang="pl-PL" sz="1100" b="1">
                <a:solidFill>
                  <a:srgbClr val="4D4D4D"/>
                </a:solidFill>
                <a:latin typeface="Cambria" pitchFamily="18" charset="0"/>
              </a:rPr>
              <a:t>Romance Philology</a:t>
            </a:r>
          </a:p>
          <a:p>
            <a:pPr marL="285750" indent="-285750" algn="just">
              <a:lnSpc>
                <a:spcPct val="80000"/>
              </a:lnSpc>
            </a:pPr>
            <a:r>
              <a:rPr lang="pl-PL" sz="1100" b="1">
                <a:solidFill>
                  <a:srgbClr val="4D4D4D"/>
                </a:solidFill>
                <a:latin typeface="Cambria" pitchFamily="18" charset="0"/>
              </a:rPr>
              <a:t>Russian Philology</a:t>
            </a:r>
          </a:p>
          <a:p>
            <a:pPr marL="285750" indent="-285750" algn="just">
              <a:lnSpc>
                <a:spcPct val="80000"/>
              </a:lnSpc>
            </a:pPr>
            <a:r>
              <a:rPr lang="pl-PL" sz="1100" b="1">
                <a:solidFill>
                  <a:srgbClr val="4D4D4D"/>
                </a:solidFill>
                <a:latin typeface="Cambria" pitchFamily="18" charset="0"/>
              </a:rPr>
              <a:t>Iberian Studies</a:t>
            </a:r>
          </a:p>
          <a:p>
            <a:pPr marL="285750" indent="-285750" algn="just">
              <a:lnSpc>
                <a:spcPct val="80000"/>
              </a:lnSpc>
            </a:pPr>
            <a:r>
              <a:rPr lang="pl-PL" sz="1100" b="1">
                <a:solidFill>
                  <a:srgbClr val="4D4D4D"/>
                </a:solidFill>
                <a:latin typeface="Cambria" pitchFamily="18" charset="0"/>
              </a:rPr>
              <a:t>Cultur</a:t>
            </a:r>
            <a:r>
              <a:rPr lang="en-GB" sz="1100" b="1">
                <a:solidFill>
                  <a:srgbClr val="4D4D4D"/>
                </a:solidFill>
                <a:latin typeface="Cambria" pitchFamily="18" charset="0"/>
              </a:rPr>
              <a:t>al</a:t>
            </a:r>
            <a:r>
              <a:rPr lang="pl-PL" sz="1100" b="1">
                <a:solidFill>
                  <a:srgbClr val="4D4D4D"/>
                </a:solidFill>
                <a:latin typeface="Cambria" pitchFamily="18" charset="0"/>
              </a:rPr>
              <a:t> Studies</a:t>
            </a:r>
          </a:p>
          <a:p>
            <a:pPr marL="285750" indent="-285750" algn="just">
              <a:lnSpc>
                <a:spcPct val="80000"/>
              </a:lnSpc>
            </a:pPr>
            <a:r>
              <a:rPr lang="pl-PL" sz="1100" b="1">
                <a:solidFill>
                  <a:srgbClr val="4D4D4D"/>
                </a:solidFill>
                <a:latin typeface="Cambria" pitchFamily="18" charset="0"/>
              </a:rPr>
              <a:t>Applied Linguistics</a:t>
            </a:r>
          </a:p>
          <a:p>
            <a:pPr marL="285750" indent="-285750" algn="just">
              <a:lnSpc>
                <a:spcPct val="80000"/>
              </a:lnSpc>
            </a:pPr>
            <a:r>
              <a:rPr lang="pl-PL" sz="1100" b="1">
                <a:solidFill>
                  <a:srgbClr val="4D4D4D"/>
                </a:solidFill>
                <a:latin typeface="Cambria" pitchFamily="18" charset="0"/>
              </a:rPr>
              <a:t>Logopedics</a:t>
            </a:r>
          </a:p>
          <a:p>
            <a:pPr marL="285750" indent="-285750" algn="just">
              <a:lnSpc>
                <a:spcPct val="80000"/>
              </a:lnSpc>
            </a:pPr>
            <a:r>
              <a:rPr lang="pl-PL" sz="1100" b="1">
                <a:solidFill>
                  <a:srgbClr val="4D4D4D"/>
                </a:solidFill>
                <a:latin typeface="Cambria" pitchFamily="18" charset="0"/>
              </a:rPr>
              <a:t>Russian Studies</a:t>
            </a:r>
          </a:p>
          <a:p>
            <a:pPr marL="285750" indent="-285750" algn="just">
              <a:lnSpc>
                <a:spcPct val="80000"/>
              </a:lnSpc>
            </a:pPr>
            <a:r>
              <a:rPr lang="pl-PL" sz="1100" b="1">
                <a:solidFill>
                  <a:srgbClr val="4D4D4D"/>
                </a:solidFill>
                <a:latin typeface="Cambria" pitchFamily="18" charset="0"/>
              </a:rPr>
              <a:t>Chinese Studies</a:t>
            </a:r>
          </a:p>
          <a:p>
            <a:pPr marL="285750" indent="-285750" algn="just">
              <a:lnSpc>
                <a:spcPct val="80000"/>
              </a:lnSpc>
            </a:pPr>
            <a:r>
              <a:rPr lang="pl-PL" sz="1100" b="1">
                <a:solidFill>
                  <a:srgbClr val="4D4D4D"/>
                </a:solidFill>
                <a:latin typeface="Cambria" pitchFamily="18" charset="0"/>
              </a:rPr>
              <a:t>Scandanavian Studies</a:t>
            </a:r>
          </a:p>
          <a:p>
            <a:pPr marL="285750" indent="-285750" algn="just">
              <a:lnSpc>
                <a:spcPct val="80000"/>
              </a:lnSpc>
            </a:pPr>
            <a:r>
              <a:rPr lang="pl-PL" sz="1100" b="1">
                <a:solidFill>
                  <a:srgbClr val="4D4D4D"/>
                </a:solidFill>
                <a:latin typeface="Cambria" pitchFamily="18" charset="0"/>
              </a:rPr>
              <a:t>Slavic Studies</a:t>
            </a:r>
          </a:p>
          <a:p>
            <a:pPr marL="285750" indent="-285750" algn="just">
              <a:lnSpc>
                <a:spcPct val="80000"/>
              </a:lnSpc>
            </a:pPr>
            <a:r>
              <a:rPr lang="pl-PL" sz="1100" b="1">
                <a:solidFill>
                  <a:srgbClr val="4D4D4D"/>
                </a:solidFill>
                <a:latin typeface="Cambria" pitchFamily="18" charset="0"/>
              </a:rPr>
              <a:t>Balkan Studies</a:t>
            </a:r>
          </a:p>
          <a:p>
            <a:pPr marL="285750" indent="-285750" algn="just">
              <a:lnSpc>
                <a:spcPct val="80000"/>
              </a:lnSpc>
            </a:pPr>
            <a:r>
              <a:rPr lang="pl-PL" sz="1100" b="1">
                <a:solidFill>
                  <a:srgbClr val="4D4D4D"/>
                </a:solidFill>
                <a:latin typeface="Cambria" pitchFamily="18" charset="0"/>
              </a:rPr>
              <a:t>Eastern Studies</a:t>
            </a:r>
          </a:p>
          <a:p>
            <a:pPr marL="285750" indent="-285750" algn="just">
              <a:lnSpc>
                <a:spcPct val="80000"/>
              </a:lnSpc>
            </a:pPr>
            <a:r>
              <a:rPr lang="pl-PL" sz="1100" b="1">
                <a:solidFill>
                  <a:srgbClr val="4D4D4D"/>
                </a:solidFill>
                <a:latin typeface="Cambria" pitchFamily="18" charset="0"/>
              </a:rPr>
              <a:t>Studium Humanitatis – Traditions of European Civilization</a:t>
            </a:r>
          </a:p>
          <a:p>
            <a:pPr marL="285750" indent="-285750" algn="just">
              <a:lnSpc>
                <a:spcPct val="80000"/>
              </a:lnSpc>
            </a:pPr>
            <a:r>
              <a:rPr lang="pl-PL" sz="1100" b="1">
                <a:solidFill>
                  <a:srgbClr val="4D4D4D"/>
                </a:solidFill>
                <a:latin typeface="Cambria" pitchFamily="18" charset="0"/>
              </a:rPr>
              <a:t>Theat</a:t>
            </a:r>
            <a:r>
              <a:rPr lang="en-GB" sz="1100" b="1">
                <a:solidFill>
                  <a:srgbClr val="4D4D4D"/>
                </a:solidFill>
                <a:latin typeface="Cambria" pitchFamily="18" charset="0"/>
              </a:rPr>
              <a:t>er</a:t>
            </a:r>
            <a:r>
              <a:rPr lang="pl-PL" sz="1100" b="1">
                <a:solidFill>
                  <a:srgbClr val="4D4D4D"/>
                </a:solidFill>
                <a:latin typeface="Cambria" pitchFamily="18" charset="0"/>
              </a:rPr>
              <a:t> Studies</a:t>
            </a:r>
          </a:p>
          <a:p>
            <a:pPr marL="285750" indent="-285750" algn="just">
              <a:lnSpc>
                <a:spcPct val="80000"/>
              </a:lnSpc>
            </a:pPr>
            <a:r>
              <a:rPr lang="pl-PL" sz="1100" b="1">
                <a:solidFill>
                  <a:srgbClr val="4D4D4D"/>
                </a:solidFill>
                <a:latin typeface="Cambria" pitchFamily="18" charset="0"/>
              </a:rPr>
              <a:t>Film Studies and Audiovisual Culture </a:t>
            </a:r>
          </a:p>
          <a:p>
            <a:pPr marL="285750" indent="-285750" algn="just">
              <a:lnSpc>
                <a:spcPct val="80000"/>
              </a:lnSpc>
            </a:pPr>
            <a:r>
              <a:rPr lang="pl-PL" sz="1100" b="1">
                <a:solidFill>
                  <a:srgbClr val="4D4D4D"/>
                </a:solidFill>
                <a:latin typeface="Cambria" pitchFamily="18" charset="0"/>
              </a:rPr>
              <a:t>Artistic Institution Management</a:t>
            </a:r>
          </a:p>
          <a:p>
            <a:pPr marL="285750" indent="-285750" algn="just">
              <a:lnSpc>
                <a:spcPct val="80000"/>
              </a:lnSpc>
            </a:pPr>
            <a:endParaRPr lang="pl-PL" sz="1100" b="1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 algn="just">
              <a:lnSpc>
                <a:spcPct val="80000"/>
              </a:lnSpc>
            </a:pPr>
            <a:endParaRPr lang="pl-PL" sz="1100" b="1">
              <a:solidFill>
                <a:srgbClr val="E46C0A"/>
              </a:solidFill>
              <a:latin typeface="Cambria" pitchFamily="18" charset="0"/>
            </a:endParaRPr>
          </a:p>
          <a:p>
            <a:pPr marL="285750" indent="-285750" algn="just">
              <a:lnSpc>
                <a:spcPct val="80000"/>
              </a:lnSpc>
              <a:buFont typeface="Arial" charset="0"/>
              <a:buChar char="•"/>
            </a:pPr>
            <a:r>
              <a:rPr lang="pl-PL" sz="1100" b="1">
                <a:solidFill>
                  <a:srgbClr val="E46C0A"/>
                </a:solidFill>
                <a:latin typeface="Cambria" pitchFamily="18" charset="0"/>
              </a:rPr>
              <a:t>Faculty of History</a:t>
            </a:r>
          </a:p>
          <a:p>
            <a:pPr marL="285750" indent="-285750" algn="just">
              <a:lnSpc>
                <a:spcPct val="80000"/>
              </a:lnSpc>
            </a:pPr>
            <a:r>
              <a:rPr lang="pl-PL" sz="1100" b="1">
                <a:solidFill>
                  <a:srgbClr val="4D4D4D"/>
                </a:solidFill>
                <a:latin typeface="Cambria" pitchFamily="18" charset="0"/>
              </a:rPr>
              <a:t>Archeology</a:t>
            </a:r>
          </a:p>
          <a:p>
            <a:pPr marL="285750" indent="-285750" algn="just">
              <a:lnSpc>
                <a:spcPct val="80000"/>
              </a:lnSpc>
            </a:pPr>
            <a:r>
              <a:rPr lang="pl-PL" sz="1100" b="1">
                <a:solidFill>
                  <a:srgbClr val="4D4D4D"/>
                </a:solidFill>
                <a:latin typeface="Cambria" pitchFamily="18" charset="0"/>
              </a:rPr>
              <a:t>Ethnology</a:t>
            </a:r>
          </a:p>
          <a:p>
            <a:pPr marL="285750" indent="-285750" algn="just">
              <a:lnSpc>
                <a:spcPct val="80000"/>
              </a:lnSpc>
            </a:pPr>
            <a:r>
              <a:rPr lang="pl-PL" sz="1100" b="1">
                <a:solidFill>
                  <a:srgbClr val="4D4D4D"/>
                </a:solidFill>
                <a:latin typeface="Cambria" pitchFamily="18" charset="0"/>
              </a:rPr>
              <a:t>History</a:t>
            </a:r>
          </a:p>
          <a:p>
            <a:pPr marL="285750" indent="-285750" algn="just">
              <a:lnSpc>
                <a:spcPct val="80000"/>
              </a:lnSpc>
            </a:pPr>
            <a:r>
              <a:rPr lang="pl-PL" sz="1100" b="1">
                <a:solidFill>
                  <a:srgbClr val="4D4D4D"/>
                </a:solidFill>
                <a:latin typeface="Cambria" pitchFamily="18" charset="0"/>
              </a:rPr>
              <a:t>History of Art</a:t>
            </a:r>
          </a:p>
          <a:p>
            <a:pPr marL="285750" indent="-285750" algn="just">
              <a:lnSpc>
                <a:spcPct val="80000"/>
              </a:lnSpc>
            </a:pPr>
            <a:r>
              <a:rPr lang="pl-PL" sz="1100" b="1">
                <a:solidFill>
                  <a:srgbClr val="4D4D4D"/>
                </a:solidFill>
                <a:latin typeface="Cambria" pitchFamily="18" charset="0"/>
              </a:rPr>
              <a:t>Regional Studies and Historic Tourism</a:t>
            </a:r>
          </a:p>
          <a:p>
            <a:pPr marL="285750" indent="-285750" algn="just">
              <a:lnSpc>
                <a:spcPct val="80000"/>
              </a:lnSpc>
            </a:pPr>
            <a:r>
              <a:rPr lang="pl-PL" sz="1100" b="1">
                <a:solidFill>
                  <a:srgbClr val="4D4D4D"/>
                </a:solidFill>
                <a:latin typeface="Cambria" pitchFamily="18" charset="0"/>
              </a:rPr>
              <a:t>German Studies</a:t>
            </a:r>
          </a:p>
          <a:p>
            <a:pPr marL="285750" indent="-285750" algn="just">
              <a:lnSpc>
                <a:spcPct val="80000"/>
              </a:lnSpc>
            </a:pPr>
            <a:r>
              <a:rPr lang="pl-PL" sz="1100" b="1">
                <a:solidFill>
                  <a:srgbClr val="4D4D4D"/>
                </a:solidFill>
                <a:latin typeface="Cambria" pitchFamily="18" charset="0"/>
              </a:rPr>
              <a:t>Religious Studies</a:t>
            </a: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859338" y="2133600"/>
            <a:ext cx="3959225" cy="41751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 fontAlgn="auto">
              <a:spcAft>
                <a:spcPts val="0"/>
              </a:spcAft>
              <a:defRPr/>
            </a:pPr>
            <a:endParaRPr lang="pl-PL" sz="1500" dirty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31750" name="Obraz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3338" y="1730375"/>
            <a:ext cx="1957387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Obraz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35725" y="3681413"/>
            <a:ext cx="1905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pole tekstowe 3"/>
          <p:cNvSpPr txBox="1">
            <a:spLocks noChangeArrowheads="1"/>
          </p:cNvSpPr>
          <p:nvPr/>
        </p:nvSpPr>
        <p:spPr bwMode="auto">
          <a:xfrm>
            <a:off x="755650" y="6481763"/>
            <a:ext cx="29527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300" b="1">
                <a:solidFill>
                  <a:schemeClr val="bg1"/>
                </a:solidFill>
                <a:latin typeface="Cambria" pitchFamily="18" charset="0"/>
              </a:rPr>
              <a:t>Gdansk</a:t>
            </a:r>
            <a:r>
              <a:rPr lang="pl-PL" sz="1300">
                <a:solidFill>
                  <a:schemeClr val="bg1"/>
                </a:solidFill>
                <a:latin typeface="Cambria" pitchFamily="18" charset="0"/>
              </a:rPr>
              <a:t>, 22 February 2016</a:t>
            </a:r>
          </a:p>
        </p:txBody>
      </p:sp>
      <p:sp>
        <p:nvSpPr>
          <p:cNvPr id="32771" name="Tytuł 1"/>
          <p:cNvSpPr txBox="1">
            <a:spLocks/>
          </p:cNvSpPr>
          <p:nvPr/>
        </p:nvSpPr>
        <p:spPr bwMode="auto">
          <a:xfrm>
            <a:off x="2268538" y="260350"/>
            <a:ext cx="618966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l-PL" sz="4700" b="1">
                <a:solidFill>
                  <a:srgbClr val="003B71"/>
                </a:solidFill>
                <a:latin typeface="Cambria" pitchFamily="18" charset="0"/>
              </a:rPr>
              <a:t>COURSES</a:t>
            </a:r>
          </a:p>
        </p:txBody>
      </p:sp>
      <p:sp>
        <p:nvSpPr>
          <p:cNvPr id="32772" name="Tytuł 1"/>
          <p:cNvSpPr txBox="1">
            <a:spLocks/>
          </p:cNvSpPr>
          <p:nvPr/>
        </p:nvSpPr>
        <p:spPr bwMode="auto">
          <a:xfrm>
            <a:off x="468313" y="1611313"/>
            <a:ext cx="5327650" cy="46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just">
              <a:lnSpc>
                <a:spcPct val="80000"/>
              </a:lnSpc>
              <a:buFont typeface="Arial" charset="0"/>
              <a:buChar char="•"/>
            </a:pPr>
            <a:r>
              <a:rPr lang="en-US" sz="1400" b="1" dirty="0" smtClean="0">
                <a:solidFill>
                  <a:srgbClr val="E46C0A"/>
                </a:solidFill>
                <a:latin typeface="Cambria" pitchFamily="18" charset="0"/>
              </a:rPr>
              <a:t>Faculty of Mat</a:t>
            </a:r>
            <a:r>
              <a:rPr lang="pl-PL" sz="1400" b="1" dirty="0" smtClean="0">
                <a:solidFill>
                  <a:srgbClr val="E46C0A"/>
                </a:solidFill>
                <a:latin typeface="Cambria" pitchFamily="18" charset="0"/>
              </a:rPr>
              <a:t>h</a:t>
            </a:r>
            <a:r>
              <a:rPr lang="en-US" sz="1400" b="1" dirty="0" err="1" smtClean="0">
                <a:solidFill>
                  <a:srgbClr val="E46C0A"/>
                </a:solidFill>
                <a:latin typeface="Cambria" pitchFamily="18" charset="0"/>
              </a:rPr>
              <a:t>ematics</a:t>
            </a:r>
            <a:r>
              <a:rPr lang="en-US" sz="1400" b="1" dirty="0" smtClean="0">
                <a:solidFill>
                  <a:srgbClr val="E46C0A"/>
                </a:solidFill>
                <a:latin typeface="Cambria" pitchFamily="18" charset="0"/>
              </a:rPr>
              <a:t>, Physics and Informatics</a:t>
            </a:r>
            <a:endParaRPr lang="pl-PL" sz="1400" b="1" dirty="0" smtClean="0">
              <a:solidFill>
                <a:srgbClr val="E46C0A"/>
              </a:solidFill>
              <a:latin typeface="Cambria" pitchFamily="18" charset="0"/>
            </a:endParaRPr>
          </a:p>
          <a:p>
            <a:pPr algn="just">
              <a:lnSpc>
                <a:spcPct val="80000"/>
              </a:lnSpc>
            </a:pPr>
            <a:endParaRPr lang="en-US" sz="1400" b="1" dirty="0" smtClean="0">
              <a:solidFill>
                <a:srgbClr val="E46C0A"/>
              </a:solidFill>
              <a:latin typeface="Cambria" pitchFamily="18" charset="0"/>
            </a:endParaRPr>
          </a:p>
          <a:p>
            <a:pPr marL="285750" indent="-285750" algn="just">
              <a:lnSpc>
                <a:spcPct val="80000"/>
              </a:lnSpc>
            </a:pPr>
            <a:r>
              <a:rPr lang="en-US" sz="1400" b="1" dirty="0" smtClean="0">
                <a:solidFill>
                  <a:srgbClr val="4D4D4D"/>
                </a:solidFill>
                <a:latin typeface="Cambria" pitchFamily="18" charset="0"/>
              </a:rPr>
              <a:t>Nuclear Safety and Radiological Protection </a:t>
            </a:r>
          </a:p>
          <a:p>
            <a:pPr marL="285750" indent="-285750" algn="just">
              <a:lnSpc>
                <a:spcPct val="80000"/>
              </a:lnSpc>
            </a:pPr>
            <a:r>
              <a:rPr lang="en-US" sz="1400" b="1" dirty="0" smtClean="0">
                <a:solidFill>
                  <a:srgbClr val="4D4D4D"/>
                </a:solidFill>
                <a:latin typeface="Cambria" pitchFamily="18" charset="0"/>
              </a:rPr>
              <a:t>Bioinformatics</a:t>
            </a:r>
          </a:p>
          <a:p>
            <a:pPr marL="285750" indent="-285750" algn="just">
              <a:lnSpc>
                <a:spcPct val="80000"/>
              </a:lnSpc>
            </a:pPr>
            <a:r>
              <a:rPr lang="en-US" sz="1400" b="1" dirty="0" smtClean="0">
                <a:solidFill>
                  <a:srgbClr val="4D4D4D"/>
                </a:solidFill>
                <a:latin typeface="Cambria" pitchFamily="18" charset="0"/>
              </a:rPr>
              <a:t>Physics</a:t>
            </a:r>
          </a:p>
          <a:p>
            <a:pPr marL="285750" indent="-285750" algn="just">
              <a:lnSpc>
                <a:spcPct val="80000"/>
              </a:lnSpc>
            </a:pPr>
            <a:r>
              <a:rPr lang="en-US" sz="1400" b="1" dirty="0" smtClean="0">
                <a:solidFill>
                  <a:srgbClr val="4D4D4D"/>
                </a:solidFill>
                <a:latin typeface="Cambria" pitchFamily="18" charset="0"/>
              </a:rPr>
              <a:t>Medical Physics</a:t>
            </a:r>
          </a:p>
          <a:p>
            <a:pPr marL="285750" indent="-285750" algn="just">
              <a:lnSpc>
                <a:spcPct val="80000"/>
              </a:lnSpc>
            </a:pPr>
            <a:r>
              <a:rPr lang="en-US" sz="1400" b="1" dirty="0" smtClean="0">
                <a:solidFill>
                  <a:srgbClr val="4D4D4D"/>
                </a:solidFill>
                <a:latin typeface="Cambria" pitchFamily="18" charset="0"/>
              </a:rPr>
              <a:t>Informatics</a:t>
            </a:r>
          </a:p>
          <a:p>
            <a:pPr marL="285750" indent="-285750" algn="just">
              <a:lnSpc>
                <a:spcPct val="80000"/>
              </a:lnSpc>
            </a:pPr>
            <a:r>
              <a:rPr lang="en-US" sz="1400" b="1" dirty="0" smtClean="0">
                <a:solidFill>
                  <a:srgbClr val="4D4D4D"/>
                </a:solidFill>
                <a:latin typeface="Cambria" pitchFamily="18" charset="0"/>
              </a:rPr>
              <a:t>Mathematics</a:t>
            </a:r>
          </a:p>
          <a:p>
            <a:pPr marL="285750" indent="-285750" algn="just">
              <a:lnSpc>
                <a:spcPct val="80000"/>
              </a:lnSpc>
            </a:pPr>
            <a:r>
              <a:rPr lang="en-US" sz="1400" b="1" dirty="0" smtClean="0">
                <a:solidFill>
                  <a:srgbClr val="4D4D4D"/>
                </a:solidFill>
                <a:latin typeface="Cambria" pitchFamily="18" charset="0"/>
              </a:rPr>
              <a:t>Mathematics (in English)</a:t>
            </a:r>
          </a:p>
          <a:p>
            <a:pPr marL="285750" indent="-285750" algn="just">
              <a:lnSpc>
                <a:spcPct val="80000"/>
              </a:lnSpc>
            </a:pPr>
            <a:r>
              <a:rPr lang="en-US" sz="1400" b="1" dirty="0" smtClean="0">
                <a:solidFill>
                  <a:srgbClr val="4D4D4D"/>
                </a:solidFill>
                <a:latin typeface="Cambria" pitchFamily="18" charset="0"/>
              </a:rPr>
              <a:t>Medical Physics (in English)</a:t>
            </a:r>
          </a:p>
          <a:p>
            <a:pPr marL="285750" indent="-285750" algn="just">
              <a:lnSpc>
                <a:spcPct val="80000"/>
              </a:lnSpc>
            </a:pPr>
            <a:r>
              <a:rPr lang="en-US" sz="1400" b="1" dirty="0" smtClean="0">
                <a:solidFill>
                  <a:srgbClr val="4D4D4D"/>
                </a:solidFill>
                <a:latin typeface="Cambria" pitchFamily="18" charset="0"/>
              </a:rPr>
              <a:t>Physics (in English)</a:t>
            </a:r>
          </a:p>
          <a:p>
            <a:pPr marL="285750" indent="-285750" algn="just">
              <a:lnSpc>
                <a:spcPct val="80000"/>
              </a:lnSpc>
            </a:pPr>
            <a:endParaRPr lang="en-US" sz="1400" b="1" dirty="0" smtClean="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 algn="just">
              <a:lnSpc>
                <a:spcPct val="80000"/>
              </a:lnSpc>
            </a:pPr>
            <a:endParaRPr lang="en-US" sz="1400" b="1" dirty="0" smtClean="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 algn="just">
              <a:lnSpc>
                <a:spcPct val="80000"/>
              </a:lnSpc>
            </a:pPr>
            <a:endParaRPr lang="en-US" sz="1400" b="1" dirty="0" smtClean="0">
              <a:solidFill>
                <a:srgbClr val="E46C0A"/>
              </a:solidFill>
              <a:latin typeface="Cambria" pitchFamily="18" charset="0"/>
            </a:endParaRPr>
          </a:p>
          <a:p>
            <a:pPr marL="285750" indent="-285750" algn="just">
              <a:lnSpc>
                <a:spcPct val="80000"/>
              </a:lnSpc>
              <a:buFont typeface="Arial" charset="0"/>
              <a:buChar char="•"/>
            </a:pPr>
            <a:r>
              <a:rPr lang="en-US" sz="1400" b="1" dirty="0" smtClean="0">
                <a:solidFill>
                  <a:srgbClr val="E46C0A"/>
                </a:solidFill>
                <a:latin typeface="Cambria" pitchFamily="18" charset="0"/>
              </a:rPr>
              <a:t>Faculty of Social Sciences </a:t>
            </a:r>
            <a:endParaRPr lang="pl-PL" sz="1400" b="1" dirty="0" smtClean="0">
              <a:solidFill>
                <a:srgbClr val="E46C0A"/>
              </a:solidFill>
              <a:latin typeface="Cambria" pitchFamily="18" charset="0"/>
            </a:endParaRPr>
          </a:p>
          <a:p>
            <a:pPr algn="just">
              <a:lnSpc>
                <a:spcPct val="80000"/>
              </a:lnSpc>
            </a:pPr>
            <a:endParaRPr lang="en-US" sz="1400" b="1" dirty="0" smtClean="0">
              <a:solidFill>
                <a:srgbClr val="E46C0A"/>
              </a:solidFill>
              <a:latin typeface="Cambria" pitchFamily="18" charset="0"/>
            </a:endParaRPr>
          </a:p>
          <a:p>
            <a:pPr marL="285750" indent="-285750" algn="just">
              <a:lnSpc>
                <a:spcPct val="80000"/>
              </a:lnSpc>
            </a:pPr>
            <a:r>
              <a:rPr lang="en-US" sz="1400" b="1" dirty="0" smtClean="0">
                <a:solidFill>
                  <a:srgbClr val="4D4D4D"/>
                </a:solidFill>
                <a:latin typeface="Cambria" pitchFamily="18" charset="0"/>
              </a:rPr>
              <a:t>National Security</a:t>
            </a:r>
          </a:p>
          <a:p>
            <a:pPr marL="285750" indent="-285750" algn="just">
              <a:lnSpc>
                <a:spcPct val="80000"/>
              </a:lnSpc>
            </a:pPr>
            <a:r>
              <a:rPr lang="en-US" sz="1400" b="1" dirty="0" smtClean="0">
                <a:solidFill>
                  <a:srgbClr val="4D4D4D"/>
                </a:solidFill>
                <a:latin typeface="Cambria" pitchFamily="18" charset="0"/>
              </a:rPr>
              <a:t>Diplomacy</a:t>
            </a:r>
          </a:p>
          <a:p>
            <a:pPr marL="285750" indent="-285750" algn="just">
              <a:lnSpc>
                <a:spcPct val="80000"/>
              </a:lnSpc>
            </a:pPr>
            <a:r>
              <a:rPr lang="en-US" sz="1400" b="1" dirty="0" smtClean="0">
                <a:solidFill>
                  <a:srgbClr val="4D4D4D"/>
                </a:solidFill>
                <a:latin typeface="Cambria" pitchFamily="18" charset="0"/>
              </a:rPr>
              <a:t>Journalism and Social Communication</a:t>
            </a:r>
          </a:p>
          <a:p>
            <a:pPr marL="285750" indent="-285750" algn="just">
              <a:lnSpc>
                <a:spcPct val="80000"/>
              </a:lnSpc>
            </a:pPr>
            <a:r>
              <a:rPr lang="en-US" sz="1400" b="1" dirty="0" smtClean="0">
                <a:solidFill>
                  <a:srgbClr val="4D4D4D"/>
                </a:solidFill>
                <a:latin typeface="Cambria" pitchFamily="18" charset="0"/>
              </a:rPr>
              <a:t>Philosophy</a:t>
            </a:r>
          </a:p>
          <a:p>
            <a:pPr marL="285750" indent="-285750" algn="just">
              <a:lnSpc>
                <a:spcPct val="80000"/>
              </a:lnSpc>
            </a:pPr>
            <a:r>
              <a:rPr lang="en-US" sz="1400" b="1" dirty="0" smtClean="0">
                <a:solidFill>
                  <a:srgbClr val="4D4D4D"/>
                </a:solidFill>
                <a:latin typeface="Cambria" pitchFamily="18" charset="0"/>
              </a:rPr>
              <a:t>Pedagogy</a:t>
            </a:r>
          </a:p>
          <a:p>
            <a:pPr marL="285750" indent="-285750" algn="just">
              <a:lnSpc>
                <a:spcPct val="80000"/>
              </a:lnSpc>
            </a:pPr>
            <a:r>
              <a:rPr lang="en-US" sz="1400" b="1" dirty="0" smtClean="0">
                <a:solidFill>
                  <a:srgbClr val="4D4D4D"/>
                </a:solidFill>
                <a:latin typeface="Cambria" pitchFamily="18" charset="0"/>
              </a:rPr>
              <a:t>Special Pedagogy</a:t>
            </a:r>
          </a:p>
          <a:p>
            <a:pPr marL="285750" indent="-285750" algn="just">
              <a:lnSpc>
                <a:spcPct val="80000"/>
              </a:lnSpc>
            </a:pPr>
            <a:r>
              <a:rPr lang="en-US" sz="1400" b="1" dirty="0" smtClean="0">
                <a:solidFill>
                  <a:srgbClr val="4D4D4D"/>
                </a:solidFill>
                <a:latin typeface="Cambria" pitchFamily="18" charset="0"/>
              </a:rPr>
              <a:t>Pedagogy of Early Education</a:t>
            </a:r>
          </a:p>
          <a:p>
            <a:pPr marL="285750" indent="-285750" algn="just">
              <a:lnSpc>
                <a:spcPct val="80000"/>
              </a:lnSpc>
            </a:pPr>
            <a:r>
              <a:rPr lang="en-US" sz="1400" b="1" dirty="0" smtClean="0">
                <a:solidFill>
                  <a:srgbClr val="4D4D4D"/>
                </a:solidFill>
                <a:latin typeface="Cambria" pitchFamily="18" charset="0"/>
              </a:rPr>
              <a:t>Political Science</a:t>
            </a:r>
          </a:p>
          <a:p>
            <a:pPr marL="285750" indent="-285750" algn="just">
              <a:lnSpc>
                <a:spcPct val="80000"/>
              </a:lnSpc>
            </a:pPr>
            <a:r>
              <a:rPr lang="en-US" sz="1400" b="1" dirty="0" smtClean="0">
                <a:solidFill>
                  <a:srgbClr val="4D4D4D"/>
                </a:solidFill>
                <a:latin typeface="Cambria" pitchFamily="18" charset="0"/>
              </a:rPr>
              <a:t>Social Work</a:t>
            </a:r>
          </a:p>
          <a:p>
            <a:pPr marL="285750" indent="-285750" algn="just">
              <a:lnSpc>
                <a:spcPct val="80000"/>
              </a:lnSpc>
            </a:pPr>
            <a:r>
              <a:rPr lang="en-US" sz="1400" b="1" dirty="0" smtClean="0">
                <a:solidFill>
                  <a:srgbClr val="4D4D4D"/>
                </a:solidFill>
                <a:latin typeface="Cambria" pitchFamily="18" charset="0"/>
              </a:rPr>
              <a:t>Psychology</a:t>
            </a:r>
          </a:p>
          <a:p>
            <a:pPr marL="285750" indent="-285750" algn="just">
              <a:lnSpc>
                <a:spcPct val="80000"/>
              </a:lnSpc>
            </a:pPr>
            <a:r>
              <a:rPr lang="en-US" sz="1400" b="1" dirty="0" smtClean="0">
                <a:solidFill>
                  <a:srgbClr val="4D4D4D"/>
                </a:solidFill>
                <a:latin typeface="Cambria" pitchFamily="18" charset="0"/>
              </a:rPr>
              <a:t>Sociology</a:t>
            </a:r>
            <a:endParaRPr lang="en-US" sz="1400" b="1" dirty="0">
              <a:solidFill>
                <a:srgbClr val="4D4D4D"/>
              </a:solidFill>
              <a:latin typeface="Cambria" pitchFamily="18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859338" y="2133600"/>
            <a:ext cx="3959225" cy="41751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 fontAlgn="auto">
              <a:spcAft>
                <a:spcPts val="0"/>
              </a:spcAft>
              <a:defRPr/>
            </a:pPr>
            <a:endParaRPr lang="pl-PL" sz="1500" dirty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32774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13500" y="1524000"/>
            <a:ext cx="169227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Obraz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65900" y="3709988"/>
            <a:ext cx="1606550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ole tekstowe 3"/>
          <p:cNvSpPr txBox="1">
            <a:spLocks noChangeArrowheads="1"/>
          </p:cNvSpPr>
          <p:nvPr/>
        </p:nvSpPr>
        <p:spPr bwMode="auto">
          <a:xfrm>
            <a:off x="755650" y="6481763"/>
            <a:ext cx="29527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900" b="1">
                <a:solidFill>
                  <a:schemeClr val="bg1"/>
                </a:solidFill>
                <a:latin typeface="Cambria" pitchFamily="18" charset="0"/>
              </a:rPr>
              <a:t>Gdansk</a:t>
            </a:r>
            <a:r>
              <a:rPr lang="pl-PL" sz="900">
                <a:solidFill>
                  <a:schemeClr val="bg1"/>
                </a:solidFill>
                <a:latin typeface="Cambria" pitchFamily="18" charset="0"/>
              </a:rPr>
              <a:t>, 22 February 2016</a:t>
            </a:r>
          </a:p>
        </p:txBody>
      </p:sp>
      <p:sp>
        <p:nvSpPr>
          <p:cNvPr id="14339" name="Tytuł 1"/>
          <p:cNvSpPr txBox="1">
            <a:spLocks/>
          </p:cNvSpPr>
          <p:nvPr/>
        </p:nvSpPr>
        <p:spPr bwMode="auto">
          <a:xfrm>
            <a:off x="2268538" y="260350"/>
            <a:ext cx="618966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pl-PL" sz="4100" b="1">
                <a:solidFill>
                  <a:srgbClr val="003B71"/>
                </a:solidFill>
                <a:latin typeface="Cambria" pitchFamily="18" charset="0"/>
              </a:rPr>
              <a:t/>
            </a:r>
            <a:br>
              <a:rPr lang="pl-PL" sz="4100" b="1">
                <a:solidFill>
                  <a:srgbClr val="003B71"/>
                </a:solidFill>
                <a:latin typeface="Cambria" pitchFamily="18" charset="0"/>
              </a:rPr>
            </a:br>
            <a:r>
              <a:rPr lang="pl-PL" sz="5300" b="1">
                <a:solidFill>
                  <a:srgbClr val="003B71"/>
                </a:solidFill>
                <a:latin typeface="Cambria" pitchFamily="18" charset="0"/>
              </a:rPr>
              <a:t>Where are we?</a:t>
            </a:r>
          </a:p>
        </p:txBody>
      </p:sp>
      <p:sp>
        <p:nvSpPr>
          <p:cNvPr id="14340" name="pole tekstowe 2"/>
          <p:cNvSpPr txBox="1">
            <a:spLocks noChangeArrowheads="1"/>
          </p:cNvSpPr>
          <p:nvPr/>
        </p:nvSpPr>
        <p:spPr bwMode="auto">
          <a:xfrm>
            <a:off x="1619250" y="2139950"/>
            <a:ext cx="57610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500" b="1">
                <a:solidFill>
                  <a:schemeClr val="tx2"/>
                </a:solidFill>
                <a:latin typeface="Calibri" pitchFamily="34" charset="0"/>
              </a:rPr>
              <a:t>Tri-City</a:t>
            </a:r>
            <a:r>
              <a:rPr lang="pl-PL" sz="2500">
                <a:solidFill>
                  <a:schemeClr val="tx2"/>
                </a:solidFill>
                <a:latin typeface="Calibri" pitchFamily="34" charset="0"/>
              </a:rPr>
              <a:t> (Gdansk, Gdynia, Sopot)</a:t>
            </a:r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2425" y="2781300"/>
            <a:ext cx="6072188" cy="358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pole tekstowe 3"/>
          <p:cNvSpPr txBox="1">
            <a:spLocks noChangeArrowheads="1"/>
          </p:cNvSpPr>
          <p:nvPr/>
        </p:nvSpPr>
        <p:spPr bwMode="auto">
          <a:xfrm>
            <a:off x="755650" y="6565900"/>
            <a:ext cx="29527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300" b="1">
                <a:solidFill>
                  <a:schemeClr val="bg1"/>
                </a:solidFill>
                <a:latin typeface="Cambria" pitchFamily="18" charset="0"/>
              </a:rPr>
              <a:t>Gdansk</a:t>
            </a:r>
            <a:r>
              <a:rPr lang="pl-PL" sz="1300">
                <a:solidFill>
                  <a:schemeClr val="bg1"/>
                </a:solidFill>
                <a:latin typeface="Cambria" pitchFamily="18" charset="0"/>
              </a:rPr>
              <a:t>, 22 February 2016</a:t>
            </a:r>
          </a:p>
        </p:txBody>
      </p:sp>
      <p:sp>
        <p:nvSpPr>
          <p:cNvPr id="33795" name="Tytuł 1"/>
          <p:cNvSpPr txBox="1">
            <a:spLocks/>
          </p:cNvSpPr>
          <p:nvPr/>
        </p:nvSpPr>
        <p:spPr bwMode="auto">
          <a:xfrm>
            <a:off x="2268538" y="260350"/>
            <a:ext cx="618966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l-PL" sz="4700" b="1">
                <a:solidFill>
                  <a:srgbClr val="003B71"/>
                </a:solidFill>
                <a:latin typeface="Cambria" pitchFamily="18" charset="0"/>
              </a:rPr>
              <a:t>COURSES</a:t>
            </a:r>
          </a:p>
        </p:txBody>
      </p:sp>
      <p:sp>
        <p:nvSpPr>
          <p:cNvPr id="33796" name="Tytuł 1"/>
          <p:cNvSpPr txBox="1">
            <a:spLocks/>
          </p:cNvSpPr>
          <p:nvPr/>
        </p:nvSpPr>
        <p:spPr bwMode="auto">
          <a:xfrm>
            <a:off x="468313" y="1611313"/>
            <a:ext cx="6370637" cy="448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just">
              <a:lnSpc>
                <a:spcPct val="90000"/>
              </a:lnSpc>
              <a:buFont typeface="Arial" charset="0"/>
              <a:buChar char="•"/>
            </a:pPr>
            <a:r>
              <a:rPr lang="en-US" sz="1900" b="1" dirty="0" smtClean="0">
                <a:solidFill>
                  <a:srgbClr val="E46C0A"/>
                </a:solidFill>
                <a:latin typeface="Cambria" pitchFamily="18" charset="0"/>
              </a:rPr>
              <a:t>Faculty of Oceanography and Geography</a:t>
            </a:r>
          </a:p>
          <a:p>
            <a:pPr marL="285750" indent="-285750" algn="just">
              <a:lnSpc>
                <a:spcPct val="90000"/>
              </a:lnSpc>
            </a:pPr>
            <a:r>
              <a:rPr lang="en-US" sz="1900" b="1" dirty="0" smtClean="0">
                <a:solidFill>
                  <a:srgbClr val="4D4D4D"/>
                </a:solidFill>
                <a:latin typeface="Cambria" pitchFamily="18" charset="0"/>
              </a:rPr>
              <a:t>Geography</a:t>
            </a:r>
          </a:p>
          <a:p>
            <a:pPr marL="285750" indent="-285750" algn="just">
              <a:lnSpc>
                <a:spcPct val="90000"/>
              </a:lnSpc>
            </a:pPr>
            <a:r>
              <a:rPr lang="en-US" sz="1900" b="1" dirty="0" smtClean="0">
                <a:solidFill>
                  <a:srgbClr val="4D4D4D"/>
                </a:solidFill>
                <a:latin typeface="Cambria" pitchFamily="18" charset="0"/>
              </a:rPr>
              <a:t>Geology</a:t>
            </a:r>
          </a:p>
          <a:p>
            <a:pPr marL="285750" indent="-285750" algn="just">
              <a:lnSpc>
                <a:spcPct val="90000"/>
              </a:lnSpc>
            </a:pPr>
            <a:r>
              <a:rPr lang="en-US" sz="1900" b="1" dirty="0" smtClean="0">
                <a:solidFill>
                  <a:srgbClr val="4D4D4D"/>
                </a:solidFill>
                <a:latin typeface="Cambria" pitchFamily="18" charset="0"/>
              </a:rPr>
              <a:t>Spatial Economy</a:t>
            </a:r>
          </a:p>
          <a:p>
            <a:pPr marL="285750" indent="-285750" algn="just">
              <a:lnSpc>
                <a:spcPct val="90000"/>
              </a:lnSpc>
            </a:pPr>
            <a:r>
              <a:rPr lang="en-US" sz="1900" b="1" dirty="0" smtClean="0">
                <a:solidFill>
                  <a:srgbClr val="4D4D4D"/>
                </a:solidFill>
                <a:latin typeface="Cambria" pitchFamily="18" charset="0"/>
              </a:rPr>
              <a:t>Water Economics and Protection of Water Resources</a:t>
            </a:r>
          </a:p>
          <a:p>
            <a:pPr marL="285750" indent="-285750" algn="just">
              <a:lnSpc>
                <a:spcPct val="90000"/>
              </a:lnSpc>
            </a:pPr>
            <a:r>
              <a:rPr lang="en-US" sz="1900" b="1" dirty="0" smtClean="0">
                <a:solidFill>
                  <a:srgbClr val="4D4D4D"/>
                </a:solidFill>
                <a:latin typeface="Cambria" pitchFamily="18" charset="0"/>
              </a:rPr>
              <a:t>Marine Ichthyology</a:t>
            </a:r>
          </a:p>
          <a:p>
            <a:pPr marL="285750" indent="-285750" algn="just">
              <a:lnSpc>
                <a:spcPct val="90000"/>
              </a:lnSpc>
            </a:pPr>
            <a:r>
              <a:rPr lang="en-US" sz="1900" b="1" dirty="0" smtClean="0">
                <a:solidFill>
                  <a:srgbClr val="4D4D4D"/>
                </a:solidFill>
                <a:latin typeface="Cambria" pitchFamily="18" charset="0"/>
              </a:rPr>
              <a:t>Oceanography</a:t>
            </a:r>
          </a:p>
          <a:p>
            <a:pPr marL="285750" indent="-285750" algn="just">
              <a:lnSpc>
                <a:spcPct val="90000"/>
              </a:lnSpc>
            </a:pPr>
            <a:endParaRPr lang="en-US" sz="1900" b="1" dirty="0" smtClean="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 algn="just">
              <a:lnSpc>
                <a:spcPct val="90000"/>
              </a:lnSpc>
            </a:pPr>
            <a:endParaRPr lang="en-US" sz="1900" b="1" dirty="0" smtClean="0">
              <a:solidFill>
                <a:srgbClr val="E46C0A"/>
              </a:solidFill>
              <a:latin typeface="Cambria" pitchFamily="18" charset="0"/>
            </a:endParaRPr>
          </a:p>
          <a:p>
            <a:pPr marL="285750" indent="-285750" algn="just">
              <a:lnSpc>
                <a:spcPct val="90000"/>
              </a:lnSpc>
              <a:buFont typeface="Arial" charset="0"/>
              <a:buChar char="•"/>
            </a:pPr>
            <a:r>
              <a:rPr lang="en-US" sz="1900" b="1" dirty="0" smtClean="0">
                <a:solidFill>
                  <a:srgbClr val="E46C0A"/>
                </a:solidFill>
                <a:latin typeface="Cambria" pitchFamily="18" charset="0"/>
              </a:rPr>
              <a:t>Faculty of Law and Administration</a:t>
            </a:r>
          </a:p>
          <a:p>
            <a:pPr marL="285750" indent="-285750" algn="just">
              <a:lnSpc>
                <a:spcPct val="90000"/>
              </a:lnSpc>
            </a:pPr>
            <a:r>
              <a:rPr lang="en-US" sz="1900" b="1" dirty="0" smtClean="0">
                <a:solidFill>
                  <a:srgbClr val="4D4D4D"/>
                </a:solidFill>
                <a:latin typeface="Cambria" pitchFamily="18" charset="0"/>
              </a:rPr>
              <a:t>Administration</a:t>
            </a:r>
          </a:p>
          <a:p>
            <a:pPr marL="285750" indent="-285750" algn="just">
              <a:lnSpc>
                <a:spcPct val="90000"/>
              </a:lnSpc>
            </a:pPr>
            <a:r>
              <a:rPr lang="en-US" sz="1900" b="1" dirty="0" smtClean="0">
                <a:solidFill>
                  <a:srgbClr val="4D4D4D"/>
                </a:solidFill>
                <a:latin typeface="Cambria" pitchFamily="18" charset="0"/>
              </a:rPr>
              <a:t>European Business Administration</a:t>
            </a:r>
          </a:p>
          <a:p>
            <a:pPr marL="285750" indent="-285750" algn="just">
              <a:lnSpc>
                <a:spcPct val="90000"/>
              </a:lnSpc>
            </a:pPr>
            <a:r>
              <a:rPr lang="en-US" sz="1900" b="1" dirty="0" smtClean="0">
                <a:solidFill>
                  <a:srgbClr val="4D4D4D"/>
                </a:solidFill>
                <a:latin typeface="Cambria" pitchFamily="18" charset="0"/>
              </a:rPr>
              <a:t>Criminology</a:t>
            </a:r>
          </a:p>
          <a:p>
            <a:pPr marL="285750" indent="-285750" algn="just">
              <a:lnSpc>
                <a:spcPct val="90000"/>
              </a:lnSpc>
            </a:pPr>
            <a:r>
              <a:rPr lang="en-US" sz="1900" b="1" dirty="0" smtClean="0">
                <a:solidFill>
                  <a:srgbClr val="4D4D4D"/>
                </a:solidFill>
                <a:latin typeface="Cambria" pitchFamily="18" charset="0"/>
              </a:rPr>
              <a:t>Taxation and Tax Consultancy</a:t>
            </a:r>
          </a:p>
          <a:p>
            <a:pPr marL="285750" indent="-285750" algn="just">
              <a:lnSpc>
                <a:spcPct val="90000"/>
              </a:lnSpc>
            </a:pPr>
            <a:r>
              <a:rPr lang="en-US" sz="1900" b="1" dirty="0" smtClean="0">
                <a:solidFill>
                  <a:srgbClr val="4D4D4D"/>
                </a:solidFill>
                <a:latin typeface="Cambria" pitchFamily="18" charset="0"/>
              </a:rPr>
              <a:t>Law</a:t>
            </a:r>
          </a:p>
          <a:p>
            <a:pPr marL="285750" indent="-285750" algn="just">
              <a:lnSpc>
                <a:spcPct val="90000"/>
              </a:lnSpc>
            </a:pPr>
            <a:r>
              <a:rPr lang="en-US" sz="1900" b="1" dirty="0" smtClean="0">
                <a:solidFill>
                  <a:srgbClr val="4D4D4D"/>
                </a:solidFill>
                <a:latin typeface="Cambria" pitchFamily="18" charset="0"/>
              </a:rPr>
              <a:t>Law and Administration in the Economy</a:t>
            </a:r>
          </a:p>
          <a:p>
            <a:pPr marL="285750" indent="-285750" algn="just">
              <a:lnSpc>
                <a:spcPct val="90000"/>
              </a:lnSpc>
            </a:pPr>
            <a:endParaRPr lang="pl-PL" sz="1900" b="1" dirty="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 algn="just">
              <a:lnSpc>
                <a:spcPct val="90000"/>
              </a:lnSpc>
            </a:pPr>
            <a:endParaRPr lang="pl-PL" sz="1900" b="1" dirty="0">
              <a:solidFill>
                <a:srgbClr val="4D4D4D"/>
              </a:solidFill>
              <a:latin typeface="Cambria" pitchFamily="18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859338" y="2133600"/>
            <a:ext cx="3959225" cy="41751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 fontAlgn="auto">
              <a:spcAft>
                <a:spcPts val="0"/>
              </a:spcAft>
              <a:defRPr/>
            </a:pPr>
            <a:endParaRPr lang="pl-PL" sz="1500" dirty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33798" name="Obraz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0175" y="1611313"/>
            <a:ext cx="1547813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Obraz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1925" y="3959225"/>
            <a:ext cx="1630363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pole tekstowe 3"/>
          <p:cNvSpPr txBox="1">
            <a:spLocks noChangeArrowheads="1"/>
          </p:cNvSpPr>
          <p:nvPr/>
        </p:nvSpPr>
        <p:spPr bwMode="auto">
          <a:xfrm>
            <a:off x="755650" y="6481763"/>
            <a:ext cx="29527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300" b="1">
                <a:solidFill>
                  <a:schemeClr val="bg1"/>
                </a:solidFill>
                <a:latin typeface="Cambria" pitchFamily="18" charset="0"/>
              </a:rPr>
              <a:t>Gdansk</a:t>
            </a:r>
            <a:r>
              <a:rPr lang="pl-PL" sz="1300">
                <a:solidFill>
                  <a:schemeClr val="bg1"/>
                </a:solidFill>
                <a:latin typeface="Cambria" pitchFamily="18" charset="0"/>
              </a:rPr>
              <a:t>, 22 February 2016</a:t>
            </a:r>
          </a:p>
        </p:txBody>
      </p:sp>
      <p:sp>
        <p:nvSpPr>
          <p:cNvPr id="34819" name="Tytuł 1"/>
          <p:cNvSpPr txBox="1">
            <a:spLocks/>
          </p:cNvSpPr>
          <p:nvPr/>
        </p:nvSpPr>
        <p:spPr bwMode="auto">
          <a:xfrm>
            <a:off x="2268538" y="260350"/>
            <a:ext cx="618966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l-PL" sz="4700" b="1">
                <a:solidFill>
                  <a:srgbClr val="003B71"/>
                </a:solidFill>
                <a:latin typeface="Cambria" pitchFamily="18" charset="0"/>
              </a:rPr>
              <a:t>Courses</a:t>
            </a:r>
            <a:endParaRPr lang="pl-PL" sz="3000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34820" name="Tytuł 1"/>
          <p:cNvSpPr txBox="1">
            <a:spLocks/>
          </p:cNvSpPr>
          <p:nvPr/>
        </p:nvSpPr>
        <p:spPr bwMode="auto">
          <a:xfrm>
            <a:off x="468313" y="1628775"/>
            <a:ext cx="6370637" cy="46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just">
              <a:buFont typeface="Arial" charset="0"/>
              <a:buChar char="•"/>
            </a:pPr>
            <a:r>
              <a:rPr lang="en-US" sz="2000" b="1" dirty="0" smtClean="0">
                <a:solidFill>
                  <a:srgbClr val="E46C0A"/>
                </a:solidFill>
                <a:latin typeface="Cambria" pitchFamily="18" charset="0"/>
              </a:rPr>
              <a:t>Faculty of Management</a:t>
            </a:r>
          </a:p>
          <a:p>
            <a:pPr marL="285750" indent="-285750" algn="just"/>
            <a:r>
              <a:rPr lang="en-US" sz="2000" b="1" dirty="0" smtClean="0">
                <a:latin typeface="Cambria" pitchFamily="18" charset="0"/>
              </a:rPr>
              <a:t>Finance and Accounting</a:t>
            </a:r>
          </a:p>
          <a:p>
            <a:pPr marL="285750" indent="-285750" algn="just"/>
            <a:r>
              <a:rPr lang="en-US" sz="2000" b="1" dirty="0" smtClean="0">
                <a:latin typeface="Cambria" pitchFamily="18" charset="0"/>
              </a:rPr>
              <a:t>Finance and Accounting – Financial Analyst</a:t>
            </a:r>
          </a:p>
          <a:p>
            <a:pPr marL="285750" indent="-285750" algn="just"/>
            <a:r>
              <a:rPr lang="en-US" sz="2000" b="1" dirty="0" smtClean="0">
                <a:latin typeface="Cambria" pitchFamily="18" charset="0"/>
              </a:rPr>
              <a:t>Informatics and Econometrics</a:t>
            </a:r>
          </a:p>
          <a:p>
            <a:pPr marL="285750" indent="-285750" algn="just"/>
            <a:r>
              <a:rPr lang="en-US" sz="2000" b="1" dirty="0" smtClean="0">
                <a:latin typeface="Cambria" pitchFamily="18" charset="0"/>
              </a:rPr>
              <a:t>Taxation and Tax Consultancy</a:t>
            </a:r>
          </a:p>
          <a:p>
            <a:pPr marL="285750" indent="-285750" algn="just"/>
            <a:r>
              <a:rPr lang="en-US" sz="2000" b="1" dirty="0" smtClean="0">
                <a:latin typeface="Cambria" pitchFamily="18" charset="0"/>
              </a:rPr>
              <a:t>Management</a:t>
            </a:r>
          </a:p>
          <a:p>
            <a:pPr marL="285750" indent="-285750" algn="just"/>
            <a:endParaRPr lang="en-US" sz="2000" b="1" dirty="0" smtClean="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 algn="just"/>
            <a:endParaRPr lang="en-US" sz="2000" b="1" dirty="0" smtClean="0">
              <a:solidFill>
                <a:srgbClr val="E46C0A"/>
              </a:solidFill>
              <a:latin typeface="Cambria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000" b="1" dirty="0" smtClean="0">
                <a:solidFill>
                  <a:srgbClr val="E46C0A"/>
                </a:solidFill>
                <a:latin typeface="Cambria" pitchFamily="18" charset="0"/>
              </a:rPr>
              <a:t>Intercollegiate Faculty of Biotechnology</a:t>
            </a:r>
          </a:p>
          <a:p>
            <a:pPr marL="285750" indent="-285750" algn="just"/>
            <a:r>
              <a:rPr lang="en-US" sz="2000" b="1" dirty="0" smtClean="0">
                <a:solidFill>
                  <a:srgbClr val="4D4D4D"/>
                </a:solidFill>
                <a:latin typeface="Cambria" pitchFamily="18" charset="0"/>
              </a:rPr>
              <a:t>Biotechnology</a:t>
            </a:r>
          </a:p>
          <a:p>
            <a:pPr marL="285750" indent="-285750" algn="just"/>
            <a:endParaRPr lang="pl-PL" sz="2000" b="1" dirty="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 algn="just"/>
            <a:endParaRPr lang="pl-PL" sz="2000" b="1" dirty="0">
              <a:solidFill>
                <a:srgbClr val="4D4D4D"/>
              </a:solidFill>
              <a:latin typeface="Cambria" pitchFamily="18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859338" y="2133600"/>
            <a:ext cx="3959225" cy="41751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 fontAlgn="auto">
              <a:spcAft>
                <a:spcPts val="0"/>
              </a:spcAft>
              <a:defRPr/>
            </a:pPr>
            <a:endParaRPr lang="pl-PL" sz="1500" dirty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34822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850" y="4076700"/>
            <a:ext cx="7191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pole tekstowe 3"/>
          <p:cNvSpPr txBox="1">
            <a:spLocks noChangeArrowheads="1"/>
          </p:cNvSpPr>
          <p:nvPr/>
        </p:nvSpPr>
        <p:spPr bwMode="auto">
          <a:xfrm>
            <a:off x="755650" y="6481763"/>
            <a:ext cx="29527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300" b="1">
                <a:solidFill>
                  <a:schemeClr val="bg1"/>
                </a:solidFill>
                <a:latin typeface="Cambria" pitchFamily="18" charset="0"/>
              </a:rPr>
              <a:t>Gdansk</a:t>
            </a:r>
            <a:r>
              <a:rPr lang="pl-PL" sz="1300">
                <a:solidFill>
                  <a:schemeClr val="bg1"/>
                </a:solidFill>
                <a:latin typeface="Cambria" pitchFamily="18" charset="0"/>
              </a:rPr>
              <a:t>, 22 February 2016</a:t>
            </a:r>
          </a:p>
        </p:txBody>
      </p:sp>
      <p:sp>
        <p:nvSpPr>
          <p:cNvPr id="35843" name="Tytuł 1"/>
          <p:cNvSpPr txBox="1">
            <a:spLocks/>
          </p:cNvSpPr>
          <p:nvPr/>
        </p:nvSpPr>
        <p:spPr bwMode="auto">
          <a:xfrm>
            <a:off x="2700338" y="260350"/>
            <a:ext cx="575786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GB" sz="4100" b="1">
                <a:solidFill>
                  <a:srgbClr val="003B71"/>
                </a:solidFill>
                <a:latin typeface="Cambria" pitchFamily="18" charset="0"/>
              </a:rPr>
              <a:t>    </a:t>
            </a:r>
            <a:r>
              <a:rPr lang="pl-PL" sz="4100" b="1">
                <a:solidFill>
                  <a:srgbClr val="003B71"/>
                </a:solidFill>
                <a:latin typeface="Cambria" pitchFamily="18" charset="0"/>
              </a:rPr>
              <a:t>THE </a:t>
            </a:r>
            <a:r>
              <a:rPr lang="pl-PL" sz="4000" b="1">
                <a:solidFill>
                  <a:srgbClr val="003B71"/>
                </a:solidFill>
                <a:latin typeface="Cambria" pitchFamily="18" charset="0"/>
              </a:rPr>
              <a:t>UNIVERSITY</a:t>
            </a:r>
            <a:r>
              <a:rPr lang="pl-PL" sz="3000" b="1">
                <a:solidFill>
                  <a:srgbClr val="003B71"/>
                </a:solidFill>
                <a:latin typeface="Cambria" pitchFamily="18" charset="0"/>
              </a:rPr>
              <a:t> </a:t>
            </a:r>
            <a:r>
              <a:rPr lang="pl-PL" sz="4000" b="1">
                <a:solidFill>
                  <a:srgbClr val="003B71"/>
                </a:solidFill>
                <a:latin typeface="Cambria" pitchFamily="18" charset="0"/>
              </a:rPr>
              <a:t>OF</a:t>
            </a:r>
            <a:r>
              <a:rPr lang="pl-PL" sz="3000" b="1">
                <a:solidFill>
                  <a:srgbClr val="003B71"/>
                </a:solidFill>
                <a:latin typeface="Cambria" pitchFamily="18" charset="0"/>
              </a:rPr>
              <a:t> </a:t>
            </a:r>
            <a:r>
              <a:rPr lang="pl-PL" sz="4000" b="1">
                <a:solidFill>
                  <a:srgbClr val="003B71"/>
                </a:solidFill>
                <a:latin typeface="Cambria" pitchFamily="18" charset="0"/>
              </a:rPr>
              <a:t>GDANSK</a:t>
            </a:r>
          </a:p>
          <a:p>
            <a:pPr algn="ctr">
              <a:lnSpc>
                <a:spcPct val="80000"/>
              </a:lnSpc>
            </a:pPr>
            <a:r>
              <a:rPr lang="pl-PL" sz="3000">
                <a:solidFill>
                  <a:srgbClr val="003B71"/>
                </a:solidFill>
                <a:latin typeface="Cambria" pitchFamily="18" charset="0"/>
              </a:rPr>
              <a:t>also offers</a:t>
            </a:r>
            <a:r>
              <a:rPr lang="pl-PL" sz="2800">
                <a:solidFill>
                  <a:srgbClr val="003B71"/>
                </a:solidFill>
                <a:latin typeface="Cambria" pitchFamily="18" charset="0"/>
              </a:rPr>
              <a:t>       </a:t>
            </a:r>
          </a:p>
        </p:txBody>
      </p:sp>
      <p:sp>
        <p:nvSpPr>
          <p:cNvPr id="35844" name="Tytuł 1"/>
          <p:cNvSpPr txBox="1">
            <a:spLocks/>
          </p:cNvSpPr>
          <p:nvPr/>
        </p:nvSpPr>
        <p:spPr bwMode="auto">
          <a:xfrm>
            <a:off x="755650" y="2133600"/>
            <a:ext cx="3960813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pl-PL" sz="1500">
                <a:solidFill>
                  <a:srgbClr val="4D4D4D"/>
                </a:solidFill>
                <a:latin typeface="Cambria" pitchFamily="18" charset="0"/>
              </a:rPr>
              <a:t>Doctoral Studies</a:t>
            </a:r>
          </a:p>
          <a:p>
            <a:pPr marL="285750" indent="-285750"/>
            <a:endParaRPr lang="pl-PL" sz="150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pl-PL" sz="1500">
                <a:solidFill>
                  <a:srgbClr val="4D4D4D"/>
                </a:solidFill>
                <a:latin typeface="Cambria" pitchFamily="18" charset="0"/>
              </a:rPr>
              <a:t>Post-graduate Studies</a:t>
            </a:r>
          </a:p>
          <a:p>
            <a:pPr marL="285750" indent="-285750"/>
            <a:endParaRPr lang="pl-PL" sz="150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pl-PL" sz="1500">
                <a:solidFill>
                  <a:srgbClr val="4D4D4D"/>
                </a:solidFill>
                <a:latin typeface="Cambria" pitchFamily="18" charset="0"/>
              </a:rPr>
              <a:t>Foreign Language Courses</a:t>
            </a:r>
          </a:p>
          <a:p>
            <a:pPr marL="285750" indent="-285750">
              <a:buFont typeface="Arial" charset="0"/>
              <a:buChar char="•"/>
            </a:pPr>
            <a:endParaRPr lang="pl-PL" sz="150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>
              <a:buFontTx/>
              <a:buChar char="-"/>
            </a:pPr>
            <a:r>
              <a:rPr lang="pl-PL" sz="1500">
                <a:solidFill>
                  <a:srgbClr val="4D4D4D"/>
                </a:solidFill>
                <a:latin typeface="Cambria" pitchFamily="18" charset="0"/>
              </a:rPr>
              <a:t>English, Chinese, French, Spanish, Japanese, German, Russian, Swedish, Italian, Polish for Foreigners</a:t>
            </a:r>
          </a:p>
          <a:p>
            <a:pPr marL="285750" indent="-285750">
              <a:buFontTx/>
              <a:buChar char="-"/>
            </a:pPr>
            <a:endParaRPr lang="pl-PL" sz="150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pl-PL" sz="1500">
                <a:solidFill>
                  <a:srgbClr val="4D4D4D"/>
                </a:solidFill>
                <a:latin typeface="Cambria" pitchFamily="18" charset="0"/>
              </a:rPr>
              <a:t>A</a:t>
            </a:r>
            <a:r>
              <a:rPr lang="en-GB" sz="1500">
                <a:solidFill>
                  <a:srgbClr val="4D4D4D"/>
                </a:solidFill>
                <a:latin typeface="Cambria" pitchFamily="18" charset="0"/>
              </a:rPr>
              <a:t>n</a:t>
            </a:r>
            <a:r>
              <a:rPr lang="pl-PL" sz="1500">
                <a:solidFill>
                  <a:srgbClr val="4D4D4D"/>
                </a:solidFill>
                <a:latin typeface="Cambria" pitchFamily="18" charset="0"/>
              </a:rPr>
              <a:t> e-learning program for teaching Polish to foreigners</a:t>
            </a:r>
          </a:p>
          <a:p>
            <a:pPr marL="285750" indent="-285750" algn="just">
              <a:buFont typeface="Arial" charset="0"/>
              <a:buChar char="•"/>
            </a:pPr>
            <a:endParaRPr lang="pl-PL" sz="1500">
              <a:solidFill>
                <a:srgbClr val="4D4D4D"/>
              </a:solidFill>
              <a:latin typeface="Cambria" pitchFamily="18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859338" y="2133600"/>
            <a:ext cx="3959225" cy="44640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 fontAlgn="auto">
              <a:spcAft>
                <a:spcPts val="0"/>
              </a:spcAft>
              <a:defRPr/>
            </a:pPr>
            <a:endParaRPr lang="pl-PL" sz="1500" dirty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35846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5360988" y="2133600"/>
            <a:ext cx="2624137" cy="395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pole tekstowe 3"/>
          <p:cNvSpPr txBox="1">
            <a:spLocks noChangeArrowheads="1"/>
          </p:cNvSpPr>
          <p:nvPr/>
        </p:nvSpPr>
        <p:spPr bwMode="auto">
          <a:xfrm>
            <a:off x="755650" y="6565900"/>
            <a:ext cx="29527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300" b="1">
                <a:solidFill>
                  <a:schemeClr val="bg1"/>
                </a:solidFill>
                <a:latin typeface="Cambria" pitchFamily="18" charset="0"/>
              </a:rPr>
              <a:t>Gdansk</a:t>
            </a:r>
            <a:r>
              <a:rPr lang="pl-PL" sz="1300">
                <a:solidFill>
                  <a:schemeClr val="bg1"/>
                </a:solidFill>
                <a:latin typeface="Cambria" pitchFamily="18" charset="0"/>
              </a:rPr>
              <a:t>, 22 February 2016</a:t>
            </a:r>
          </a:p>
        </p:txBody>
      </p:sp>
      <p:sp>
        <p:nvSpPr>
          <p:cNvPr id="36867" name="Tytuł 1"/>
          <p:cNvSpPr txBox="1">
            <a:spLocks/>
          </p:cNvSpPr>
          <p:nvPr/>
        </p:nvSpPr>
        <p:spPr bwMode="auto">
          <a:xfrm>
            <a:off x="2555875" y="260350"/>
            <a:ext cx="6189663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pl-PL" sz="1400" b="1">
                <a:solidFill>
                  <a:srgbClr val="003B71"/>
                </a:solidFill>
                <a:latin typeface="Cambria" pitchFamily="18" charset="0"/>
              </a:rPr>
              <a:t/>
            </a:r>
            <a:br>
              <a:rPr lang="pl-PL" sz="1400" b="1">
                <a:solidFill>
                  <a:srgbClr val="003B71"/>
                </a:solidFill>
                <a:latin typeface="Cambria" pitchFamily="18" charset="0"/>
              </a:rPr>
            </a:br>
            <a:r>
              <a:rPr lang="en-GB" sz="1400" b="1">
                <a:solidFill>
                  <a:srgbClr val="003B71"/>
                </a:solidFill>
                <a:latin typeface="Cambria" pitchFamily="18" charset="0"/>
              </a:rPr>
              <a:t>                NOT JUST STUDYING</a:t>
            </a:r>
            <a:r>
              <a:rPr lang="pl-PL" sz="1400" b="1">
                <a:solidFill>
                  <a:srgbClr val="003B71"/>
                </a:solidFill>
                <a:latin typeface="Cambria" pitchFamily="18" charset="0"/>
              </a:rPr>
              <a:t>!</a:t>
            </a:r>
            <a:endParaRPr lang="en-GB" sz="1400" b="1">
              <a:solidFill>
                <a:srgbClr val="003B71"/>
              </a:solidFill>
              <a:latin typeface="Cambria" pitchFamily="18" charset="0"/>
            </a:endParaRPr>
          </a:p>
          <a:p>
            <a:pPr algn="ctr">
              <a:lnSpc>
                <a:spcPct val="80000"/>
              </a:lnSpc>
            </a:pPr>
            <a:endParaRPr lang="pl-PL" sz="1400" b="1">
              <a:solidFill>
                <a:srgbClr val="003B71"/>
              </a:solidFill>
              <a:latin typeface="Cambria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en-GB" sz="3300" b="1">
                <a:solidFill>
                  <a:srgbClr val="003B71"/>
                </a:solidFill>
                <a:latin typeface="Cambria" pitchFamily="18" charset="0"/>
              </a:rPr>
              <a:t>       The University’s Academic Cultural Center</a:t>
            </a:r>
            <a:endParaRPr lang="pl-PL" sz="3300" b="1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755650" y="2133600"/>
            <a:ext cx="3960813" cy="44640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>
              <a:buFont typeface="Arial" charset="0"/>
              <a:buChar char="•"/>
              <a:defRPr/>
            </a:pPr>
            <a:r>
              <a:rPr lang="en-GB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Academic choir</a:t>
            </a:r>
            <a:r>
              <a:rPr lang="pl-PL" sz="1500">
                <a:solidFill>
                  <a:srgbClr val="4D4D4D"/>
                </a:solidFill>
                <a:latin typeface="Cambria" pitchFamily="18" charset="0"/>
              </a:rPr>
              <a:t>, </a:t>
            </a:r>
            <a:r>
              <a:rPr lang="en-GB" sz="1500">
                <a:solidFill>
                  <a:srgbClr val="4D4D4D"/>
                </a:solidFill>
                <a:latin typeface="Cambria" pitchFamily="18" charset="0"/>
              </a:rPr>
              <a:t>which has won the world’s top prizes</a:t>
            </a:r>
            <a:endParaRPr lang="pl-PL" sz="150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>
              <a:defRPr/>
            </a:pPr>
            <a:endParaRPr lang="pl-PL" sz="150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>
              <a:buFont typeface="Arial" charset="0"/>
              <a:buChar char="•"/>
              <a:defRPr/>
            </a:pPr>
            <a:r>
              <a:rPr lang="en-GB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JANTAR Song and Dance Ensemble</a:t>
            </a:r>
            <a:r>
              <a:rPr lang="pl-PL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 </a:t>
            </a:r>
          </a:p>
          <a:p>
            <a:pPr marL="285750" indent="-285750">
              <a:defRPr/>
            </a:pPr>
            <a:endParaRPr lang="pl-PL" sz="1500" b="1">
              <a:solidFill>
                <a:srgbClr val="4D4D4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marL="285750" indent="-285750">
              <a:buFont typeface="Arial" charset="0"/>
              <a:buChar char="•"/>
              <a:defRPr/>
            </a:pPr>
            <a:r>
              <a:rPr lang="pl-PL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Studen</a:t>
            </a:r>
            <a:r>
              <a:rPr lang="en-GB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t</a:t>
            </a:r>
            <a:r>
              <a:rPr lang="pl-PL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 </a:t>
            </a:r>
            <a:r>
              <a:rPr lang="en-GB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Ph</a:t>
            </a:r>
            <a:r>
              <a:rPr lang="pl-PL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otogra</a:t>
            </a:r>
            <a:r>
              <a:rPr lang="en-GB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phic</a:t>
            </a:r>
            <a:r>
              <a:rPr lang="pl-PL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 Agenc</a:t>
            </a:r>
            <a:r>
              <a:rPr lang="en-GB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y</a:t>
            </a:r>
            <a:endParaRPr lang="pl-PL" sz="1500" b="1">
              <a:solidFill>
                <a:srgbClr val="4D4D4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marL="285750" indent="-285750">
              <a:defRPr/>
            </a:pPr>
            <a:endParaRPr lang="pl-PL" sz="1500" b="1">
              <a:solidFill>
                <a:srgbClr val="4D4D4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marL="285750" indent="-285750">
              <a:buFont typeface="Arial" charset="0"/>
              <a:buChar char="•"/>
              <a:defRPr/>
            </a:pPr>
            <a:r>
              <a:rPr lang="pl-PL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Uni</a:t>
            </a:r>
            <a:r>
              <a:rPr lang="en-GB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v</a:t>
            </a:r>
            <a:r>
              <a:rPr lang="pl-PL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ers</a:t>
            </a:r>
            <a:r>
              <a:rPr lang="en-GB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ity Film Chronicle</a:t>
            </a:r>
            <a:endParaRPr lang="pl-PL" sz="1500" b="1">
              <a:solidFill>
                <a:srgbClr val="4D4D4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marL="285750" indent="-285750">
              <a:buFont typeface="Arial" charset="0"/>
              <a:buChar char="•"/>
              <a:defRPr/>
            </a:pPr>
            <a:endParaRPr lang="pl-PL" sz="150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>
              <a:buFont typeface="Arial" charset="0"/>
              <a:buChar char="•"/>
              <a:defRPr/>
            </a:pPr>
            <a:r>
              <a:rPr lang="en-GB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‘The Loves of a Blonde’ Film C</a:t>
            </a:r>
            <a:r>
              <a:rPr lang="pl-PL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lub </a:t>
            </a:r>
            <a:endParaRPr lang="en-GB" sz="1500" b="1">
              <a:solidFill>
                <a:srgbClr val="4D4D4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marL="285750" indent="-285750">
              <a:buFont typeface="Arial" charset="0"/>
              <a:buNone/>
              <a:defRPr/>
            </a:pPr>
            <a:r>
              <a:rPr lang="en-GB" sz="1500">
                <a:solidFill>
                  <a:srgbClr val="4D4D4D"/>
                </a:solidFill>
                <a:latin typeface="Cambria" pitchFamily="18" charset="0"/>
              </a:rPr>
              <a:t>          and</a:t>
            </a:r>
            <a:r>
              <a:rPr lang="pl-PL" sz="1500">
                <a:solidFill>
                  <a:srgbClr val="4D4D4D"/>
                </a:solidFill>
                <a:latin typeface="Cambria" pitchFamily="18" charset="0"/>
              </a:rPr>
              <a:t> </a:t>
            </a:r>
            <a:r>
              <a:rPr lang="en-GB" sz="1500">
                <a:solidFill>
                  <a:srgbClr val="4D4D4D"/>
                </a:solidFill>
                <a:latin typeface="Cambria" pitchFamily="18" charset="0"/>
              </a:rPr>
              <a:t>literary c</a:t>
            </a:r>
            <a:r>
              <a:rPr lang="pl-PL" sz="1500">
                <a:solidFill>
                  <a:srgbClr val="4D4D4D"/>
                </a:solidFill>
                <a:latin typeface="Cambria" pitchFamily="18" charset="0"/>
              </a:rPr>
              <a:t>lub</a:t>
            </a:r>
          </a:p>
          <a:p>
            <a:pPr marL="285750" indent="-285750">
              <a:defRPr/>
            </a:pPr>
            <a:endParaRPr lang="pl-PL" sz="150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>
              <a:buFont typeface="Arial" charset="0"/>
              <a:buChar char="•"/>
              <a:defRPr/>
            </a:pPr>
            <a:r>
              <a:rPr lang="en-GB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University C</a:t>
            </a:r>
            <a:r>
              <a:rPr lang="pl-PL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ultural </a:t>
            </a:r>
            <a:r>
              <a:rPr lang="en-GB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C</a:t>
            </a:r>
            <a:r>
              <a:rPr lang="pl-PL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ol</a:t>
            </a:r>
            <a:r>
              <a:rPr lang="en-GB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l</a:t>
            </a:r>
            <a:r>
              <a:rPr lang="pl-PL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e</a:t>
            </a:r>
            <a:r>
              <a:rPr lang="en-GB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ctive</a:t>
            </a:r>
            <a:endParaRPr lang="pl-PL" sz="1500" b="1">
              <a:solidFill>
                <a:srgbClr val="4D4D4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pl-PL" sz="1500">
                <a:solidFill>
                  <a:srgbClr val="4D4D4D"/>
                </a:solidFill>
                <a:latin typeface="Cambria" pitchFamily="18" charset="0"/>
              </a:rPr>
              <a:t>happening</a:t>
            </a:r>
            <a:r>
              <a:rPr lang="en-GB" sz="1500">
                <a:solidFill>
                  <a:srgbClr val="4D4D4D"/>
                </a:solidFill>
                <a:latin typeface="Cambria" pitchFamily="18" charset="0"/>
              </a:rPr>
              <a:t>s</a:t>
            </a:r>
            <a:r>
              <a:rPr lang="pl-PL" sz="1500">
                <a:solidFill>
                  <a:srgbClr val="4D4D4D"/>
                </a:solidFill>
                <a:latin typeface="Cambria" pitchFamily="18" charset="0"/>
              </a:rPr>
              <a:t>, </a:t>
            </a:r>
            <a:r>
              <a:rPr lang="en-GB" sz="1500">
                <a:solidFill>
                  <a:srgbClr val="4D4D4D"/>
                </a:solidFill>
                <a:latin typeface="Cambria" pitchFamily="18" charset="0"/>
              </a:rPr>
              <a:t>meetings</a:t>
            </a:r>
            <a:r>
              <a:rPr lang="pl-PL" sz="1500">
                <a:solidFill>
                  <a:srgbClr val="4D4D4D"/>
                </a:solidFill>
                <a:latin typeface="Cambria" pitchFamily="18" charset="0"/>
              </a:rPr>
              <a:t>, </a:t>
            </a:r>
            <a:r>
              <a:rPr lang="en-GB" sz="1500">
                <a:solidFill>
                  <a:srgbClr val="4D4D4D"/>
                </a:solidFill>
                <a:latin typeface="Cambria" pitchFamily="18" charset="0"/>
              </a:rPr>
              <a:t>exhibitions</a:t>
            </a:r>
            <a:endParaRPr lang="pl-PL" sz="150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 algn="just">
              <a:buFont typeface="Arial" charset="0"/>
              <a:buChar char="•"/>
              <a:defRPr/>
            </a:pPr>
            <a:endParaRPr lang="pl-PL" sz="1500">
              <a:solidFill>
                <a:srgbClr val="4D4D4D"/>
              </a:solidFill>
              <a:latin typeface="Cambria" pitchFamily="18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859338" y="2133600"/>
            <a:ext cx="3959225" cy="44640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 fontAlgn="auto">
              <a:spcAft>
                <a:spcPts val="0"/>
              </a:spcAft>
              <a:defRPr/>
            </a:pPr>
            <a:endParaRPr lang="pl-PL" sz="1500" dirty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36870" name="Symbol zastępczy zawartości 1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646613" y="2276475"/>
            <a:ext cx="4105275" cy="2808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ytuł 1"/>
          <p:cNvSpPr txBox="1">
            <a:spLocks/>
          </p:cNvSpPr>
          <p:nvPr/>
        </p:nvSpPr>
        <p:spPr bwMode="auto">
          <a:xfrm>
            <a:off x="2268538" y="260350"/>
            <a:ext cx="618966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sz="4000" b="1">
                <a:solidFill>
                  <a:srgbClr val="003B71"/>
                </a:solidFill>
                <a:latin typeface="Cambria" pitchFamily="18" charset="0"/>
              </a:rPr>
              <a:t>The University’s Academic Sports Union</a:t>
            </a:r>
            <a:endParaRPr lang="pl-PL" sz="4000" b="1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37891" name="Tytuł 1"/>
          <p:cNvSpPr txBox="1">
            <a:spLocks/>
          </p:cNvSpPr>
          <p:nvPr/>
        </p:nvSpPr>
        <p:spPr bwMode="auto">
          <a:xfrm>
            <a:off x="755650" y="2133600"/>
            <a:ext cx="3960813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just">
              <a:buFont typeface="Arial" charset="0"/>
              <a:buChar char="•"/>
            </a:pPr>
            <a:r>
              <a:rPr lang="en-GB" sz="1500">
                <a:solidFill>
                  <a:schemeClr val="bg1"/>
                </a:solidFill>
                <a:latin typeface="Cambria" pitchFamily="18" charset="0"/>
              </a:rPr>
              <a:t>Sport A</a:t>
            </a:r>
            <a:r>
              <a:rPr lang="pl-PL" sz="1500">
                <a:solidFill>
                  <a:schemeClr val="bg1"/>
                </a:solidFill>
                <a:latin typeface="Cambria" pitchFamily="18" charset="0"/>
              </a:rPr>
              <a:t>erob</a:t>
            </a:r>
            <a:r>
              <a:rPr lang="en-GB" sz="1500">
                <a:solidFill>
                  <a:schemeClr val="bg1"/>
                </a:solidFill>
                <a:latin typeface="Cambria" pitchFamily="18" charset="0"/>
              </a:rPr>
              <a:t>ics</a:t>
            </a:r>
            <a:endParaRPr lang="pl-PL" sz="150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pl-PL" sz="1500">
                <a:solidFill>
                  <a:schemeClr val="bg1"/>
                </a:solidFill>
                <a:latin typeface="Cambria" pitchFamily="18" charset="0"/>
              </a:rPr>
              <a:t>Badminton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pl-PL" sz="1500">
                <a:solidFill>
                  <a:schemeClr val="bg1"/>
                </a:solidFill>
                <a:latin typeface="Cambria" pitchFamily="18" charset="0"/>
              </a:rPr>
              <a:t>Judo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pl-PL" sz="1500">
                <a:solidFill>
                  <a:schemeClr val="bg1"/>
                </a:solidFill>
                <a:latin typeface="Cambria" pitchFamily="18" charset="0"/>
              </a:rPr>
              <a:t>Shotokan Karate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GB" sz="1500">
                <a:solidFill>
                  <a:schemeClr val="bg1"/>
                </a:solidFill>
                <a:latin typeface="Cambria" pitchFamily="18" charset="0"/>
              </a:rPr>
              <a:t>Mountain Biking</a:t>
            </a:r>
            <a:endParaRPr lang="pl-PL" sz="150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GB" sz="1500">
                <a:solidFill>
                  <a:schemeClr val="bg1"/>
                </a:solidFill>
                <a:latin typeface="Cambria" pitchFamily="18" charset="0"/>
              </a:rPr>
              <a:t>Basketball</a:t>
            </a:r>
            <a:endParaRPr lang="pl-PL" sz="150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GB" sz="1500">
                <a:solidFill>
                  <a:schemeClr val="bg1"/>
                </a:solidFill>
                <a:latin typeface="Cambria" pitchFamily="18" charset="0"/>
              </a:rPr>
              <a:t>Light Athletics</a:t>
            </a:r>
            <a:endParaRPr lang="pl-PL" sz="150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GB" sz="1500">
                <a:solidFill>
                  <a:schemeClr val="bg1"/>
                </a:solidFill>
                <a:latin typeface="Cambria" pitchFamily="18" charset="0"/>
              </a:rPr>
              <a:t>Skiing</a:t>
            </a:r>
            <a:endParaRPr lang="pl-PL" sz="150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GB" sz="1500">
                <a:solidFill>
                  <a:schemeClr val="bg1"/>
                </a:solidFill>
                <a:latin typeface="Cambria" pitchFamily="18" charset="0"/>
              </a:rPr>
              <a:t>Hang-gliding</a:t>
            </a:r>
            <a:endParaRPr lang="pl-PL" sz="150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GB" sz="1500">
                <a:solidFill>
                  <a:schemeClr val="bg1"/>
                </a:solidFill>
                <a:latin typeface="Cambria" pitchFamily="18" charset="0"/>
              </a:rPr>
              <a:t>Soccer</a:t>
            </a:r>
            <a:endParaRPr lang="pl-PL" sz="150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GB" sz="1500">
                <a:solidFill>
                  <a:schemeClr val="bg1"/>
                </a:solidFill>
                <a:latin typeface="Cambria" pitchFamily="18" charset="0"/>
              </a:rPr>
              <a:t>Handball</a:t>
            </a:r>
            <a:endParaRPr lang="pl-PL" sz="150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GB" sz="1500">
                <a:solidFill>
                  <a:schemeClr val="bg1"/>
                </a:solidFill>
                <a:latin typeface="Cambria" pitchFamily="18" charset="0"/>
              </a:rPr>
              <a:t>Swimming</a:t>
            </a:r>
            <a:endParaRPr lang="pl-PL" sz="150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GB" sz="1500">
                <a:solidFill>
                  <a:schemeClr val="bg1"/>
                </a:solidFill>
                <a:latin typeface="Cambria" pitchFamily="18" charset="0"/>
              </a:rPr>
              <a:t>Volleyball</a:t>
            </a:r>
            <a:endParaRPr lang="pl-PL" sz="150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pl-PL" sz="1500">
                <a:solidFill>
                  <a:schemeClr val="bg1"/>
                </a:solidFill>
                <a:latin typeface="Cambria" pitchFamily="18" charset="0"/>
              </a:rPr>
              <a:t>Snowboard</a:t>
            </a:r>
            <a:r>
              <a:rPr lang="en-GB" sz="1500">
                <a:solidFill>
                  <a:schemeClr val="bg1"/>
                </a:solidFill>
                <a:latin typeface="Cambria" pitchFamily="18" charset="0"/>
              </a:rPr>
              <a:t>ing</a:t>
            </a:r>
            <a:endParaRPr lang="pl-PL" sz="150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GB" sz="1500">
                <a:solidFill>
                  <a:schemeClr val="bg1"/>
                </a:solidFill>
                <a:latin typeface="Cambria" pitchFamily="18" charset="0"/>
              </a:rPr>
              <a:t>Powerlifting</a:t>
            </a:r>
            <a:endParaRPr lang="pl-PL" sz="150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GB" sz="1500">
                <a:solidFill>
                  <a:schemeClr val="bg1"/>
                </a:solidFill>
                <a:latin typeface="Cambria" pitchFamily="18" charset="0"/>
              </a:rPr>
              <a:t>Dance</a:t>
            </a:r>
            <a:r>
              <a:rPr lang="pl-PL" sz="1500">
                <a:solidFill>
                  <a:schemeClr val="bg1"/>
                </a:solidFill>
                <a:latin typeface="Cambria" pitchFamily="18" charset="0"/>
              </a:rPr>
              <a:t> – </a:t>
            </a:r>
            <a:r>
              <a:rPr lang="en-GB" sz="1500">
                <a:solidFill>
                  <a:schemeClr val="bg1"/>
                </a:solidFill>
                <a:latin typeface="Cambria" pitchFamily="18" charset="0"/>
              </a:rPr>
              <a:t>C</a:t>
            </a:r>
            <a:r>
              <a:rPr lang="pl-PL" sz="1500">
                <a:solidFill>
                  <a:schemeClr val="bg1"/>
                </a:solidFill>
                <a:latin typeface="Cambria" pitchFamily="18" charset="0"/>
              </a:rPr>
              <a:t>heerleaders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pl-PL" sz="1500">
                <a:solidFill>
                  <a:schemeClr val="bg1"/>
                </a:solidFill>
                <a:latin typeface="Cambria" pitchFamily="18" charset="0"/>
              </a:rPr>
              <a:t>Ten</a:t>
            </a:r>
            <a:r>
              <a:rPr lang="en-GB" sz="1500">
                <a:solidFill>
                  <a:schemeClr val="bg1"/>
                </a:solidFill>
                <a:latin typeface="Cambria" pitchFamily="18" charset="0"/>
              </a:rPr>
              <a:t>n</a:t>
            </a:r>
            <a:r>
              <a:rPr lang="pl-PL" sz="1500">
                <a:solidFill>
                  <a:schemeClr val="bg1"/>
                </a:solidFill>
                <a:latin typeface="Cambria" pitchFamily="18" charset="0"/>
              </a:rPr>
              <a:t>is </a:t>
            </a:r>
            <a:r>
              <a:rPr lang="en-GB" sz="1500">
                <a:solidFill>
                  <a:schemeClr val="bg1"/>
                </a:solidFill>
                <a:latin typeface="Cambria" pitchFamily="18" charset="0"/>
              </a:rPr>
              <a:t>and</a:t>
            </a:r>
            <a:r>
              <a:rPr lang="pl-PL" sz="150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GB" sz="1500">
                <a:solidFill>
                  <a:schemeClr val="bg1"/>
                </a:solidFill>
                <a:latin typeface="Cambria" pitchFamily="18" charset="0"/>
              </a:rPr>
              <a:t>Table Tennis</a:t>
            </a:r>
            <a:endParaRPr lang="pl-PL" sz="150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GB" sz="1500">
                <a:solidFill>
                  <a:schemeClr val="bg1"/>
                </a:solidFill>
                <a:latin typeface="Cambria" pitchFamily="18" charset="0"/>
              </a:rPr>
              <a:t>Tourism</a:t>
            </a:r>
            <a:endParaRPr lang="pl-PL" sz="150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GB" sz="1500">
                <a:solidFill>
                  <a:schemeClr val="bg1"/>
                </a:solidFill>
                <a:latin typeface="Cambria" pitchFamily="18" charset="0"/>
              </a:rPr>
              <a:t>Climbing</a:t>
            </a:r>
            <a:r>
              <a:rPr lang="pl-PL" sz="1500">
                <a:solidFill>
                  <a:schemeClr val="bg1"/>
                </a:solidFill>
                <a:latin typeface="Cambria" pitchFamily="18" charset="0"/>
              </a:rPr>
              <a:t> </a:t>
            </a:r>
          </a:p>
          <a:p>
            <a:pPr marL="285750" indent="-285750" algn="just">
              <a:buFont typeface="Arial" charset="0"/>
              <a:buChar char="•"/>
            </a:pPr>
            <a:endParaRPr lang="pl-PL" sz="150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endParaRPr lang="pl-PL" sz="150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endParaRPr lang="pl-PL">
              <a:latin typeface="Calibri" pitchFamily="34" charset="0"/>
            </a:endParaRPr>
          </a:p>
          <a:p>
            <a:pPr marL="285750" indent="-285750" algn="just">
              <a:buFont typeface="Arial" charset="0"/>
              <a:buChar char="•"/>
            </a:pPr>
            <a:endParaRPr lang="pl-PL" sz="150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37892" name="pole tekstowe 8"/>
          <p:cNvSpPr txBox="1">
            <a:spLocks noChangeArrowheads="1"/>
          </p:cNvSpPr>
          <p:nvPr/>
        </p:nvSpPr>
        <p:spPr bwMode="auto">
          <a:xfrm>
            <a:off x="755650" y="6481763"/>
            <a:ext cx="29527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300" b="1">
                <a:solidFill>
                  <a:schemeClr val="bg1"/>
                </a:solidFill>
                <a:latin typeface="Cambria" pitchFamily="18" charset="0"/>
              </a:rPr>
              <a:t>Gdansk</a:t>
            </a:r>
            <a:r>
              <a:rPr lang="pl-PL" sz="1300">
                <a:solidFill>
                  <a:schemeClr val="bg1"/>
                </a:solidFill>
                <a:latin typeface="Cambria" pitchFamily="18" charset="0"/>
              </a:rPr>
              <a:t>, 22 February 2016</a:t>
            </a:r>
          </a:p>
        </p:txBody>
      </p:sp>
      <p:sp>
        <p:nvSpPr>
          <p:cNvPr id="37893" name="Tytuł 1"/>
          <p:cNvSpPr txBox="1">
            <a:spLocks/>
          </p:cNvSpPr>
          <p:nvPr/>
        </p:nvSpPr>
        <p:spPr bwMode="auto">
          <a:xfrm>
            <a:off x="4859338" y="4770438"/>
            <a:ext cx="395922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endParaRPr lang="en-GB" sz="150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37894" name="Symbol zastępczy zawartości 9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13313" y="1946275"/>
            <a:ext cx="384492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pole tekstowe 3"/>
          <p:cNvSpPr txBox="1">
            <a:spLocks noChangeArrowheads="1"/>
          </p:cNvSpPr>
          <p:nvPr/>
        </p:nvSpPr>
        <p:spPr bwMode="auto">
          <a:xfrm>
            <a:off x="755650" y="6565900"/>
            <a:ext cx="29527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300" b="1">
                <a:solidFill>
                  <a:schemeClr val="bg1"/>
                </a:solidFill>
                <a:latin typeface="Cambria" pitchFamily="18" charset="0"/>
              </a:rPr>
              <a:t>Gdansk</a:t>
            </a:r>
            <a:r>
              <a:rPr lang="pl-PL" sz="1300">
                <a:solidFill>
                  <a:schemeClr val="bg1"/>
                </a:solidFill>
                <a:latin typeface="Cambria" pitchFamily="18" charset="0"/>
              </a:rPr>
              <a:t>, 22 February 2016</a:t>
            </a:r>
          </a:p>
        </p:txBody>
      </p:sp>
      <p:sp>
        <p:nvSpPr>
          <p:cNvPr id="38915" name="Tytuł 1"/>
          <p:cNvSpPr txBox="1">
            <a:spLocks/>
          </p:cNvSpPr>
          <p:nvPr/>
        </p:nvSpPr>
        <p:spPr bwMode="auto">
          <a:xfrm>
            <a:off x="2268538" y="260350"/>
            <a:ext cx="618966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pl-PL" sz="3100" b="1">
                <a:solidFill>
                  <a:srgbClr val="003B71"/>
                </a:solidFill>
                <a:latin typeface="Cambria" pitchFamily="18" charset="0"/>
              </a:rPr>
              <a:t/>
            </a:r>
            <a:br>
              <a:rPr lang="pl-PL" sz="3100" b="1">
                <a:solidFill>
                  <a:srgbClr val="003B71"/>
                </a:solidFill>
                <a:latin typeface="Cambria" pitchFamily="18" charset="0"/>
              </a:rPr>
            </a:br>
            <a:r>
              <a:rPr lang="pl-PL" sz="4000" b="1">
                <a:solidFill>
                  <a:srgbClr val="003B71"/>
                </a:solidFill>
                <a:latin typeface="Cambria" pitchFamily="18" charset="0"/>
              </a:rPr>
              <a:t>Studen</a:t>
            </a:r>
            <a:r>
              <a:rPr lang="en-GB" sz="4000" b="1">
                <a:solidFill>
                  <a:srgbClr val="003B71"/>
                </a:solidFill>
                <a:latin typeface="Cambria" pitchFamily="18" charset="0"/>
              </a:rPr>
              <a:t>t</a:t>
            </a:r>
            <a:r>
              <a:rPr lang="pl-PL" sz="4000" b="1">
                <a:solidFill>
                  <a:srgbClr val="003B71"/>
                </a:solidFill>
                <a:latin typeface="Cambria" pitchFamily="18" charset="0"/>
              </a:rPr>
              <a:t> </a:t>
            </a:r>
            <a:r>
              <a:rPr lang="en-GB" sz="4000" b="1">
                <a:solidFill>
                  <a:srgbClr val="003B71"/>
                </a:solidFill>
                <a:latin typeface="Cambria" pitchFamily="18" charset="0"/>
              </a:rPr>
              <a:t>Scientific</a:t>
            </a:r>
            <a:r>
              <a:rPr lang="pl-PL" sz="4000" b="1">
                <a:solidFill>
                  <a:srgbClr val="003B71"/>
                </a:solidFill>
                <a:latin typeface="Cambria" pitchFamily="18" charset="0"/>
              </a:rPr>
              <a:t> </a:t>
            </a:r>
            <a:r>
              <a:rPr lang="en-GB" sz="4000" b="1">
                <a:solidFill>
                  <a:srgbClr val="003B71"/>
                </a:solidFill>
                <a:latin typeface="Cambria" pitchFamily="18" charset="0"/>
              </a:rPr>
              <a:t>Circles</a:t>
            </a:r>
            <a:r>
              <a:rPr lang="pl-PL" sz="4000" b="1">
                <a:solidFill>
                  <a:srgbClr val="003B71"/>
                </a:solidFill>
                <a:latin typeface="Cambria" pitchFamily="18" charset="0"/>
              </a:rPr>
              <a:t> </a:t>
            </a:r>
            <a:r>
              <a:rPr lang="en-GB" sz="4000" b="1">
                <a:solidFill>
                  <a:srgbClr val="003B71"/>
                </a:solidFill>
                <a:latin typeface="Cambria" pitchFamily="18" charset="0"/>
              </a:rPr>
              <a:t>and</a:t>
            </a:r>
            <a:r>
              <a:rPr lang="pl-PL" sz="4000" b="1">
                <a:solidFill>
                  <a:srgbClr val="003B71"/>
                </a:solidFill>
                <a:latin typeface="Cambria" pitchFamily="18" charset="0"/>
              </a:rPr>
              <a:t> Organiza</a:t>
            </a:r>
            <a:r>
              <a:rPr lang="en-GB" sz="4000" b="1">
                <a:solidFill>
                  <a:srgbClr val="003B71"/>
                </a:solidFill>
                <a:latin typeface="Cambria" pitchFamily="18" charset="0"/>
              </a:rPr>
              <a:t>tions</a:t>
            </a:r>
            <a:endParaRPr lang="pl-PL" sz="4000" b="1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755650" y="2133600"/>
            <a:ext cx="3960813" cy="44640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>
              <a:buFont typeface="Arial" charset="0"/>
              <a:buChar char="•"/>
              <a:defRPr/>
            </a:pPr>
            <a:r>
              <a:rPr lang="en-GB" sz="1500">
                <a:solidFill>
                  <a:srgbClr val="4D4D4D"/>
                </a:solidFill>
                <a:latin typeface="Cambria" pitchFamily="18" charset="0"/>
              </a:rPr>
              <a:t>Over</a:t>
            </a:r>
            <a:r>
              <a:rPr lang="pl-PL" sz="1500">
                <a:solidFill>
                  <a:srgbClr val="4D4D4D"/>
                </a:solidFill>
                <a:latin typeface="Cambria" pitchFamily="18" charset="0"/>
              </a:rPr>
              <a:t> </a:t>
            </a:r>
            <a:r>
              <a:rPr lang="pl-PL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205 stude</a:t>
            </a:r>
            <a:r>
              <a:rPr lang="en-GB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nt</a:t>
            </a:r>
            <a:r>
              <a:rPr lang="pl-PL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 </a:t>
            </a:r>
            <a:r>
              <a:rPr lang="en-GB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scientific</a:t>
            </a:r>
            <a:r>
              <a:rPr lang="pl-PL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 </a:t>
            </a:r>
            <a:r>
              <a:rPr lang="en-GB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circles</a:t>
            </a:r>
            <a:r>
              <a:rPr lang="pl-PL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 </a:t>
            </a:r>
            <a:r>
              <a:rPr lang="en-GB" sz="1500">
                <a:solidFill>
                  <a:srgbClr val="4D4D4D"/>
                </a:solidFill>
                <a:latin typeface="Cambria" pitchFamily="18" charset="0"/>
              </a:rPr>
              <a:t>across all faculties</a:t>
            </a:r>
            <a:endParaRPr lang="pl-PL" sz="150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>
              <a:defRPr/>
            </a:pPr>
            <a:endParaRPr lang="pl-PL" sz="150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>
              <a:buFont typeface="Arial" charset="0"/>
              <a:buChar char="•"/>
              <a:defRPr/>
            </a:pPr>
            <a:r>
              <a:rPr lang="en-GB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International</a:t>
            </a:r>
            <a:r>
              <a:rPr lang="pl-PL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 </a:t>
            </a:r>
            <a:r>
              <a:rPr lang="en-GB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Associations</a:t>
            </a:r>
            <a:r>
              <a:rPr lang="pl-PL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 </a:t>
            </a:r>
            <a:r>
              <a:rPr lang="en-GB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and</a:t>
            </a:r>
            <a:r>
              <a:rPr lang="pl-PL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 </a:t>
            </a:r>
            <a:r>
              <a:rPr lang="en-GB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O</a:t>
            </a:r>
            <a:r>
              <a:rPr lang="pl-PL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rganiza</a:t>
            </a:r>
            <a:r>
              <a:rPr lang="en-GB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tions</a:t>
            </a:r>
            <a:r>
              <a:rPr lang="pl-PL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 </a:t>
            </a:r>
            <a:r>
              <a:rPr lang="pl-PL" sz="1500">
                <a:solidFill>
                  <a:srgbClr val="4D4D4D"/>
                </a:solidFill>
                <a:latin typeface="Cambria" pitchFamily="18" charset="0"/>
              </a:rPr>
              <a:t>– AIESEC, AEGEE, ELSA </a:t>
            </a:r>
          </a:p>
          <a:p>
            <a:pPr marL="285750" indent="-285750">
              <a:defRPr/>
            </a:pPr>
            <a:endParaRPr lang="pl-PL" sz="150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>
              <a:buFont typeface="Arial" charset="0"/>
              <a:buChar char="•"/>
              <a:defRPr/>
            </a:pPr>
            <a:r>
              <a:rPr lang="pl-PL" sz="1500">
                <a:solidFill>
                  <a:srgbClr val="4D4D4D"/>
                </a:solidFill>
                <a:latin typeface="Cambria" pitchFamily="18" charset="0"/>
              </a:rPr>
              <a:t>Program</a:t>
            </a:r>
            <a:r>
              <a:rPr lang="en-GB" sz="1500">
                <a:solidFill>
                  <a:srgbClr val="4D4D4D"/>
                </a:solidFill>
                <a:latin typeface="Cambria" pitchFamily="18" charset="0"/>
              </a:rPr>
              <a:t>s</a:t>
            </a:r>
            <a:r>
              <a:rPr lang="pl-PL" sz="1500">
                <a:solidFill>
                  <a:srgbClr val="4D4D4D"/>
                </a:solidFill>
                <a:latin typeface="Cambria" pitchFamily="18" charset="0"/>
              </a:rPr>
              <a:t> </a:t>
            </a:r>
            <a:r>
              <a:rPr lang="en-GB" sz="1500">
                <a:solidFill>
                  <a:srgbClr val="4D4D4D"/>
                </a:solidFill>
                <a:latin typeface="Cambria" pitchFamily="18" charset="0"/>
              </a:rPr>
              <a:t>for</a:t>
            </a:r>
            <a:r>
              <a:rPr lang="pl-PL" sz="1500">
                <a:solidFill>
                  <a:srgbClr val="4D4D4D"/>
                </a:solidFill>
                <a:latin typeface="Cambria" pitchFamily="18" charset="0"/>
              </a:rPr>
              <a:t> student</a:t>
            </a:r>
            <a:r>
              <a:rPr lang="en-GB" sz="1500">
                <a:solidFill>
                  <a:srgbClr val="4D4D4D"/>
                </a:solidFill>
                <a:latin typeface="Cambria" pitchFamily="18" charset="0"/>
              </a:rPr>
              <a:t>s</a:t>
            </a:r>
            <a:r>
              <a:rPr lang="pl-PL" sz="1500">
                <a:solidFill>
                  <a:srgbClr val="4D4D4D"/>
                </a:solidFill>
                <a:latin typeface="Cambria" pitchFamily="18" charset="0"/>
              </a:rPr>
              <a:t>: </a:t>
            </a:r>
          </a:p>
          <a:p>
            <a:pPr marL="285750" indent="-285750">
              <a:defRPr/>
            </a:pPr>
            <a:endParaRPr lang="pl-PL" sz="150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pl-PL" sz="1500">
                <a:solidFill>
                  <a:srgbClr val="4D4D4D"/>
                </a:solidFill>
                <a:latin typeface="Cambria" pitchFamily="18" charset="0"/>
              </a:rPr>
              <a:t>ERASMUS</a:t>
            </a:r>
            <a:r>
              <a:rPr lang="en-GB" sz="1500">
                <a:solidFill>
                  <a:srgbClr val="4D4D4D"/>
                </a:solidFill>
                <a:latin typeface="Cambria" pitchFamily="18" charset="0"/>
              </a:rPr>
              <a:t> -</a:t>
            </a:r>
            <a:r>
              <a:rPr lang="pl-PL" sz="1500">
                <a:solidFill>
                  <a:srgbClr val="4D4D4D"/>
                </a:solidFill>
                <a:latin typeface="Cambria" pitchFamily="18" charset="0"/>
              </a:rPr>
              <a:t> </a:t>
            </a:r>
            <a:r>
              <a:rPr lang="en-GB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International</a:t>
            </a:r>
            <a:r>
              <a:rPr lang="pl-PL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 Student</a:t>
            </a:r>
            <a:r>
              <a:rPr lang="en-GB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 Exchange </a:t>
            </a:r>
            <a:r>
              <a:rPr lang="pl-PL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Program</a:t>
            </a:r>
            <a:endParaRPr lang="pl-PL" sz="150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>
              <a:buFontTx/>
              <a:buChar char="-"/>
              <a:defRPr/>
            </a:pPr>
            <a:endParaRPr lang="pl-PL" sz="150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pl-PL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MOST Program</a:t>
            </a:r>
          </a:p>
          <a:p>
            <a:pPr marL="285750" indent="-285750">
              <a:buFontTx/>
              <a:buChar char="-"/>
              <a:defRPr/>
            </a:pPr>
            <a:endParaRPr lang="pl-PL" sz="1500" b="1">
              <a:solidFill>
                <a:srgbClr val="4D4D4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GB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Training</a:t>
            </a:r>
            <a:r>
              <a:rPr lang="pl-PL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 </a:t>
            </a:r>
            <a:r>
              <a:rPr lang="en-GB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and</a:t>
            </a:r>
            <a:r>
              <a:rPr lang="pl-PL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 </a:t>
            </a:r>
            <a:r>
              <a:rPr lang="en-GB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internships</a:t>
            </a:r>
            <a:r>
              <a:rPr lang="pl-PL" sz="15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 </a:t>
            </a:r>
            <a:r>
              <a:rPr lang="en-GB" sz="1500">
                <a:solidFill>
                  <a:srgbClr val="4D4D4D"/>
                </a:solidFill>
                <a:latin typeface="Cambria" pitchFamily="18" charset="0"/>
              </a:rPr>
              <a:t>in</a:t>
            </a:r>
            <a:r>
              <a:rPr lang="pl-PL" sz="1500">
                <a:solidFill>
                  <a:srgbClr val="4D4D4D"/>
                </a:solidFill>
                <a:latin typeface="Cambria" pitchFamily="18" charset="0"/>
              </a:rPr>
              <a:t> inst</a:t>
            </a:r>
            <a:r>
              <a:rPr lang="en-GB" sz="1500">
                <a:solidFill>
                  <a:srgbClr val="4D4D4D"/>
                </a:solidFill>
                <a:latin typeface="Cambria" pitchFamily="18" charset="0"/>
              </a:rPr>
              <a:t>itutions</a:t>
            </a:r>
            <a:r>
              <a:rPr lang="pl-PL" sz="1500">
                <a:solidFill>
                  <a:srgbClr val="4D4D4D"/>
                </a:solidFill>
                <a:latin typeface="Cambria" pitchFamily="18" charset="0"/>
              </a:rPr>
              <a:t> </a:t>
            </a:r>
            <a:r>
              <a:rPr lang="en-GB" sz="1500">
                <a:solidFill>
                  <a:srgbClr val="4D4D4D"/>
                </a:solidFill>
                <a:latin typeface="Cambria" pitchFamily="18" charset="0"/>
              </a:rPr>
              <a:t>and</a:t>
            </a:r>
            <a:r>
              <a:rPr lang="pl-PL" sz="1500">
                <a:solidFill>
                  <a:srgbClr val="4D4D4D"/>
                </a:solidFill>
                <a:latin typeface="Cambria" pitchFamily="18" charset="0"/>
              </a:rPr>
              <a:t> </a:t>
            </a:r>
            <a:r>
              <a:rPr lang="en-GB" sz="1500">
                <a:solidFill>
                  <a:srgbClr val="4D4D4D"/>
                </a:solidFill>
                <a:latin typeface="Cambria" pitchFamily="18" charset="0"/>
              </a:rPr>
              <a:t>businesses all over Poland and abroad</a:t>
            </a:r>
            <a:endParaRPr lang="pl-PL" sz="150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>
              <a:defRPr/>
            </a:pPr>
            <a:endParaRPr lang="pl-PL" sz="1500">
              <a:solidFill>
                <a:srgbClr val="4D4D4D"/>
              </a:solidFill>
              <a:latin typeface="Cambria" pitchFamily="18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859338" y="2133600"/>
            <a:ext cx="3959225" cy="44640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 fontAlgn="auto">
              <a:spcAft>
                <a:spcPts val="0"/>
              </a:spcAft>
              <a:defRPr/>
            </a:pPr>
            <a:endParaRPr lang="pl-PL" sz="1500" dirty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38918" name="Symbol zastępczy zawartości 1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716463" y="2276475"/>
            <a:ext cx="4041775" cy="3032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pole tekstowe 3"/>
          <p:cNvSpPr txBox="1">
            <a:spLocks noChangeArrowheads="1"/>
          </p:cNvSpPr>
          <p:nvPr/>
        </p:nvSpPr>
        <p:spPr bwMode="auto">
          <a:xfrm>
            <a:off x="3095625" y="6481763"/>
            <a:ext cx="29527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300" b="1">
                <a:solidFill>
                  <a:schemeClr val="bg1"/>
                </a:solidFill>
                <a:latin typeface="Cambria" pitchFamily="18" charset="0"/>
              </a:rPr>
              <a:t>Gdansk</a:t>
            </a:r>
            <a:r>
              <a:rPr lang="pl-PL" sz="1300">
                <a:solidFill>
                  <a:schemeClr val="bg1"/>
                </a:solidFill>
                <a:latin typeface="Cambria" pitchFamily="18" charset="0"/>
              </a:rPr>
              <a:t>, 22 February 2016</a:t>
            </a:r>
          </a:p>
        </p:txBody>
      </p:sp>
      <p:sp>
        <p:nvSpPr>
          <p:cNvPr id="39939" name="Tytuł 1"/>
          <p:cNvSpPr txBox="1">
            <a:spLocks/>
          </p:cNvSpPr>
          <p:nvPr/>
        </p:nvSpPr>
        <p:spPr bwMode="auto">
          <a:xfrm>
            <a:off x="757238" y="3127375"/>
            <a:ext cx="76295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l-PL" sz="4000" b="1">
                <a:solidFill>
                  <a:srgbClr val="003B71"/>
                </a:solidFill>
                <a:latin typeface="Cambria" pitchFamily="18" charset="0"/>
              </a:rPr>
              <a:t>THANK YOU FOR YOUR ATTENTION</a:t>
            </a:r>
            <a:endParaRPr lang="pl-PL" sz="4000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2159000" y="4508500"/>
            <a:ext cx="4826000" cy="7207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pl-PL" sz="2000" b="1" i="1" dirty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pl-PL" sz="2000" i="1" dirty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pole tekstowe 3"/>
          <p:cNvSpPr txBox="1">
            <a:spLocks noChangeArrowheads="1"/>
          </p:cNvSpPr>
          <p:nvPr/>
        </p:nvSpPr>
        <p:spPr bwMode="auto">
          <a:xfrm>
            <a:off x="755650" y="6481763"/>
            <a:ext cx="29527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300" b="1">
                <a:solidFill>
                  <a:schemeClr val="bg1"/>
                </a:solidFill>
                <a:latin typeface="Cambria" pitchFamily="18" charset="0"/>
              </a:rPr>
              <a:t>Gdansk</a:t>
            </a:r>
            <a:r>
              <a:rPr lang="pl-PL" sz="1300">
                <a:solidFill>
                  <a:schemeClr val="bg1"/>
                </a:solidFill>
                <a:latin typeface="Cambria" pitchFamily="18" charset="0"/>
              </a:rPr>
              <a:t>, 22 February 2016</a:t>
            </a:r>
          </a:p>
        </p:txBody>
      </p:sp>
      <p:sp>
        <p:nvSpPr>
          <p:cNvPr id="15363" name="Tytuł 1"/>
          <p:cNvSpPr txBox="1">
            <a:spLocks/>
          </p:cNvSpPr>
          <p:nvPr/>
        </p:nvSpPr>
        <p:spPr bwMode="auto">
          <a:xfrm>
            <a:off x="2268538" y="260350"/>
            <a:ext cx="618966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pl-PL" sz="4100" b="1">
                <a:solidFill>
                  <a:srgbClr val="003B71"/>
                </a:solidFill>
                <a:latin typeface="Cambria" pitchFamily="18" charset="0"/>
              </a:rPr>
              <a:t/>
            </a:r>
            <a:br>
              <a:rPr lang="pl-PL" sz="4100" b="1">
                <a:solidFill>
                  <a:srgbClr val="003B71"/>
                </a:solidFill>
                <a:latin typeface="Cambria" pitchFamily="18" charset="0"/>
              </a:rPr>
            </a:br>
            <a:r>
              <a:rPr lang="pl-PL" sz="5300" b="1">
                <a:solidFill>
                  <a:srgbClr val="003B71"/>
                </a:solidFill>
                <a:latin typeface="Cambria" pitchFamily="18" charset="0"/>
              </a:rPr>
              <a:t>Where are we?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716338"/>
            <a:ext cx="4486275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pole tekstowe 1"/>
          <p:cNvSpPr txBox="1">
            <a:spLocks noChangeArrowheads="1"/>
          </p:cNvSpPr>
          <p:nvPr/>
        </p:nvSpPr>
        <p:spPr bwMode="auto">
          <a:xfrm>
            <a:off x="4787900" y="2060575"/>
            <a:ext cx="40687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b="1">
                <a:solidFill>
                  <a:schemeClr val="tx2"/>
                </a:solidFill>
                <a:latin typeface="Calibri" pitchFamily="34" charset="0"/>
              </a:rPr>
              <a:t>Population a</a:t>
            </a:r>
            <a:r>
              <a:rPr lang="pl-PL" b="1">
                <a:solidFill>
                  <a:schemeClr val="tx2"/>
                </a:solidFill>
                <a:latin typeface="Calibri" pitchFamily="34" charset="0"/>
              </a:rPr>
              <a:t>pprox. 800,000</a:t>
            </a:r>
          </a:p>
          <a:p>
            <a:pPr marL="285750" indent="-285750">
              <a:buFont typeface="Arial" charset="0"/>
              <a:buChar char="•"/>
            </a:pPr>
            <a:r>
              <a:rPr lang="en-GB" b="1">
                <a:solidFill>
                  <a:schemeClr val="tx2"/>
                </a:solidFill>
                <a:latin typeface="Calibri" pitchFamily="34" charset="0"/>
              </a:rPr>
              <a:t>Efficient p</a:t>
            </a:r>
            <a:r>
              <a:rPr lang="pl-PL" b="1">
                <a:solidFill>
                  <a:schemeClr val="tx2"/>
                </a:solidFill>
                <a:latin typeface="Calibri" pitchFamily="34" charset="0"/>
              </a:rPr>
              <a:t>ublic transport</a:t>
            </a:r>
          </a:p>
          <a:p>
            <a:pPr marL="285750" indent="-285750">
              <a:buFont typeface="Arial" charset="0"/>
              <a:buChar char="•"/>
            </a:pPr>
            <a:r>
              <a:rPr lang="pl-PL" b="1">
                <a:solidFill>
                  <a:schemeClr val="tx2"/>
                </a:solidFill>
                <a:latin typeface="Calibri" pitchFamily="34" charset="0"/>
              </a:rPr>
              <a:t>Access to highway system</a:t>
            </a:r>
          </a:p>
          <a:p>
            <a:pPr marL="285750" indent="-285750">
              <a:buFont typeface="Arial" charset="0"/>
              <a:buChar char="•"/>
            </a:pPr>
            <a:r>
              <a:rPr lang="pl-PL" b="1">
                <a:solidFill>
                  <a:schemeClr val="tx2"/>
                </a:solidFill>
                <a:latin typeface="Calibri" pitchFamily="34" charset="0"/>
              </a:rPr>
              <a:t>International </a:t>
            </a:r>
            <a:r>
              <a:rPr lang="en-GB" b="1">
                <a:solidFill>
                  <a:schemeClr val="tx2"/>
                </a:solidFill>
                <a:latin typeface="Calibri" pitchFamily="34" charset="0"/>
              </a:rPr>
              <a:t>a</a:t>
            </a:r>
            <a:r>
              <a:rPr lang="pl-PL" b="1">
                <a:solidFill>
                  <a:schemeClr val="tx2"/>
                </a:solidFill>
                <a:latin typeface="Calibri" pitchFamily="34" charset="0"/>
              </a:rPr>
              <a:t>irport</a:t>
            </a:r>
          </a:p>
          <a:p>
            <a:pPr marL="285750" indent="-285750">
              <a:buFont typeface="Arial" charset="0"/>
              <a:buChar char="•"/>
            </a:pPr>
            <a:r>
              <a:rPr lang="pl-PL" b="1">
                <a:solidFill>
                  <a:schemeClr val="tx2"/>
                </a:solidFill>
                <a:latin typeface="Calibri" pitchFamily="34" charset="0"/>
              </a:rPr>
              <a:t>Ferry connections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pole tekstowe 3"/>
          <p:cNvSpPr txBox="1">
            <a:spLocks noChangeArrowheads="1"/>
          </p:cNvSpPr>
          <p:nvPr/>
        </p:nvSpPr>
        <p:spPr bwMode="auto">
          <a:xfrm>
            <a:off x="755650" y="6481763"/>
            <a:ext cx="29527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300" b="1">
                <a:solidFill>
                  <a:schemeClr val="bg1"/>
                </a:solidFill>
                <a:latin typeface="Cambria" pitchFamily="18" charset="0"/>
              </a:rPr>
              <a:t>Gdansk</a:t>
            </a:r>
            <a:r>
              <a:rPr lang="pl-PL" sz="1300">
                <a:solidFill>
                  <a:schemeClr val="bg1"/>
                </a:solidFill>
                <a:latin typeface="Cambria" pitchFamily="18" charset="0"/>
              </a:rPr>
              <a:t>, 22 February 2016</a:t>
            </a:r>
          </a:p>
        </p:txBody>
      </p:sp>
      <p:sp>
        <p:nvSpPr>
          <p:cNvPr id="16387" name="Tytuł 1"/>
          <p:cNvSpPr txBox="1">
            <a:spLocks/>
          </p:cNvSpPr>
          <p:nvPr/>
        </p:nvSpPr>
        <p:spPr bwMode="auto">
          <a:xfrm>
            <a:off x="2268538" y="260350"/>
            <a:ext cx="618966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endParaRPr lang="pl-PL" sz="4100" b="1" dirty="0">
              <a:solidFill>
                <a:srgbClr val="003B71"/>
              </a:solidFill>
              <a:latin typeface="Cambria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pl-PL" sz="5300" b="1" smtClean="0">
                <a:solidFill>
                  <a:srgbClr val="003B71"/>
                </a:solidFill>
                <a:latin typeface="Cambria" pitchFamily="18" charset="0"/>
              </a:rPr>
              <a:t>Historical</a:t>
            </a:r>
            <a:r>
              <a:rPr lang="pl-PL" sz="5300" b="1" dirty="0" smtClean="0">
                <a:solidFill>
                  <a:srgbClr val="003B71"/>
                </a:solidFill>
                <a:latin typeface="Cambria" pitchFamily="18" charset="0"/>
              </a:rPr>
              <a:t> </a:t>
            </a:r>
            <a:r>
              <a:rPr lang="pl-PL" sz="5300" b="1" dirty="0" err="1">
                <a:solidFill>
                  <a:srgbClr val="003B71"/>
                </a:solidFill>
                <a:latin typeface="Cambria" pitchFamily="18" charset="0"/>
              </a:rPr>
              <a:t>Gdansk</a:t>
            </a:r>
            <a:endParaRPr lang="pl-PL" sz="5300" b="1" dirty="0">
              <a:solidFill>
                <a:srgbClr val="003B71"/>
              </a:solidFill>
              <a:latin typeface="Cambria" pitchFamily="18" charset="0"/>
            </a:endParaRPr>
          </a:p>
        </p:txBody>
      </p:sp>
      <p:pic>
        <p:nvPicPr>
          <p:cNvPr id="16388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1700213"/>
            <a:ext cx="698500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ole tekstowe 3"/>
          <p:cNvSpPr txBox="1">
            <a:spLocks noChangeArrowheads="1"/>
          </p:cNvSpPr>
          <p:nvPr/>
        </p:nvSpPr>
        <p:spPr bwMode="auto">
          <a:xfrm>
            <a:off x="755650" y="6481763"/>
            <a:ext cx="29527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300" b="1">
                <a:solidFill>
                  <a:schemeClr val="bg1"/>
                </a:solidFill>
                <a:latin typeface="Cambria" pitchFamily="18" charset="0"/>
              </a:rPr>
              <a:t>Gdansk</a:t>
            </a:r>
            <a:r>
              <a:rPr lang="pl-PL" sz="1300">
                <a:solidFill>
                  <a:schemeClr val="bg1"/>
                </a:solidFill>
                <a:latin typeface="Cambria" pitchFamily="18" charset="0"/>
              </a:rPr>
              <a:t>, 22 February 2016</a:t>
            </a:r>
          </a:p>
        </p:txBody>
      </p:sp>
      <p:sp>
        <p:nvSpPr>
          <p:cNvPr id="17411" name="Tytuł 1"/>
          <p:cNvSpPr txBox="1">
            <a:spLocks/>
          </p:cNvSpPr>
          <p:nvPr/>
        </p:nvSpPr>
        <p:spPr bwMode="auto">
          <a:xfrm>
            <a:off x="2268538" y="260350"/>
            <a:ext cx="618966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pl-PL" sz="4400" b="1">
              <a:solidFill>
                <a:srgbClr val="003B71"/>
              </a:solidFill>
              <a:latin typeface="Cambria" pitchFamily="18" charset="0"/>
            </a:endParaRPr>
          </a:p>
          <a:p>
            <a:pPr algn="ctr"/>
            <a:r>
              <a:rPr lang="pl-PL" sz="4400" b="1">
                <a:solidFill>
                  <a:srgbClr val="003B71"/>
                </a:solidFill>
                <a:latin typeface="Cambria" pitchFamily="18" charset="0"/>
              </a:rPr>
              <a:t>Modern Gdynia</a:t>
            </a:r>
            <a:endParaRPr lang="pl-PL" sz="5700" b="1">
              <a:solidFill>
                <a:srgbClr val="003B71"/>
              </a:solidFill>
              <a:latin typeface="Cambria" pitchFamily="18" charset="0"/>
            </a:endParaRPr>
          </a:p>
        </p:txBody>
      </p:sp>
      <p:pic>
        <p:nvPicPr>
          <p:cNvPr id="17412" name="Obraz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1716088"/>
            <a:ext cx="698500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pole tekstowe 3"/>
          <p:cNvSpPr txBox="1">
            <a:spLocks noChangeArrowheads="1"/>
          </p:cNvSpPr>
          <p:nvPr/>
        </p:nvSpPr>
        <p:spPr bwMode="auto">
          <a:xfrm>
            <a:off x="755650" y="6481763"/>
            <a:ext cx="29527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300" b="1">
                <a:solidFill>
                  <a:schemeClr val="bg1"/>
                </a:solidFill>
                <a:latin typeface="Cambria" pitchFamily="18" charset="0"/>
              </a:rPr>
              <a:t>Gdansk</a:t>
            </a:r>
            <a:r>
              <a:rPr lang="pl-PL" sz="1300">
                <a:solidFill>
                  <a:schemeClr val="bg1"/>
                </a:solidFill>
                <a:latin typeface="Cambria" pitchFamily="18" charset="0"/>
              </a:rPr>
              <a:t>, 22 February 2016</a:t>
            </a:r>
          </a:p>
        </p:txBody>
      </p:sp>
      <p:sp>
        <p:nvSpPr>
          <p:cNvPr id="18435" name="Tytuł 1"/>
          <p:cNvSpPr txBox="1">
            <a:spLocks/>
          </p:cNvSpPr>
          <p:nvPr/>
        </p:nvSpPr>
        <p:spPr bwMode="auto">
          <a:xfrm>
            <a:off x="2268538" y="260350"/>
            <a:ext cx="618966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endParaRPr lang="pl-PL" sz="3700" b="1">
              <a:solidFill>
                <a:srgbClr val="003B71"/>
              </a:solidFill>
              <a:latin typeface="Cambria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pl-PL" sz="3700" b="1">
                <a:solidFill>
                  <a:srgbClr val="003B71"/>
                </a:solidFill>
                <a:latin typeface="Cambria" pitchFamily="18" charset="0"/>
              </a:rPr>
              <a:t>Sopot –</a:t>
            </a:r>
            <a:r>
              <a:rPr lang="en-GB" sz="3700" b="1">
                <a:solidFill>
                  <a:srgbClr val="003B71"/>
                </a:solidFill>
                <a:latin typeface="Cambria" pitchFamily="18" charset="0"/>
              </a:rPr>
              <a:t> seaside </a:t>
            </a:r>
            <a:r>
              <a:rPr lang="pl-PL" sz="3700" b="1">
                <a:solidFill>
                  <a:srgbClr val="003B71"/>
                </a:solidFill>
                <a:latin typeface="Cambria" pitchFamily="18" charset="0"/>
              </a:rPr>
              <a:t>spa</a:t>
            </a:r>
            <a:endParaRPr lang="pl-PL" sz="4800" b="1">
              <a:solidFill>
                <a:srgbClr val="003B71"/>
              </a:solidFill>
              <a:latin typeface="Cambria" pitchFamily="18" charset="0"/>
            </a:endParaRPr>
          </a:p>
        </p:txBody>
      </p:sp>
      <p:pic>
        <p:nvPicPr>
          <p:cNvPr id="18436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1690688"/>
            <a:ext cx="7023100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pole tekstowe 3"/>
          <p:cNvSpPr txBox="1">
            <a:spLocks noChangeArrowheads="1"/>
          </p:cNvSpPr>
          <p:nvPr/>
        </p:nvSpPr>
        <p:spPr bwMode="auto">
          <a:xfrm>
            <a:off x="755650" y="6565900"/>
            <a:ext cx="29527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300" b="1">
                <a:solidFill>
                  <a:schemeClr val="bg1"/>
                </a:solidFill>
                <a:latin typeface="Cambria" pitchFamily="18" charset="0"/>
              </a:rPr>
              <a:t>Gdansk</a:t>
            </a:r>
            <a:r>
              <a:rPr lang="pl-PL" sz="1300">
                <a:solidFill>
                  <a:schemeClr val="bg1"/>
                </a:solidFill>
                <a:latin typeface="Cambria" pitchFamily="18" charset="0"/>
              </a:rPr>
              <a:t>, 22 February 2016</a:t>
            </a:r>
          </a:p>
        </p:txBody>
      </p:sp>
      <p:sp>
        <p:nvSpPr>
          <p:cNvPr id="19459" name="Tytuł 1"/>
          <p:cNvSpPr txBox="1">
            <a:spLocks/>
          </p:cNvSpPr>
          <p:nvPr/>
        </p:nvSpPr>
        <p:spPr bwMode="auto">
          <a:xfrm>
            <a:off x="2268538" y="260350"/>
            <a:ext cx="618966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pl-PL" sz="3700" b="1">
                <a:solidFill>
                  <a:srgbClr val="003B71"/>
                </a:solidFill>
                <a:latin typeface="Cambria" pitchFamily="18" charset="0"/>
              </a:rPr>
              <a:t/>
            </a:r>
            <a:br>
              <a:rPr lang="pl-PL" sz="3700" b="1">
                <a:solidFill>
                  <a:srgbClr val="003B71"/>
                </a:solidFill>
                <a:latin typeface="Cambria" pitchFamily="18" charset="0"/>
              </a:rPr>
            </a:br>
            <a:r>
              <a:rPr lang="pl-PL" sz="4800" b="1">
                <a:solidFill>
                  <a:srgbClr val="003B71"/>
                </a:solidFill>
                <a:latin typeface="Cambria" pitchFamily="18" charset="0"/>
              </a:rPr>
              <a:t>UG’s Baltic Campus</a:t>
            </a: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755650" y="2133600"/>
            <a:ext cx="3889375" cy="3992563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 charset="0"/>
              <a:buChar char="•"/>
              <a:defRPr/>
            </a:pPr>
            <a:r>
              <a:rPr lang="pl-PL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Oliwa campus </a:t>
            </a:r>
            <a:r>
              <a:rPr lang="pl-PL" sz="1300">
                <a:solidFill>
                  <a:srgbClr val="4D4D4D"/>
                </a:solidFill>
                <a:latin typeface="Cambria" pitchFamily="18" charset="0"/>
              </a:rPr>
              <a:t>consists of</a:t>
            </a:r>
            <a:r>
              <a:rPr lang="pl-PL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 </a:t>
            </a:r>
            <a:r>
              <a:rPr lang="pl-PL" sz="1400">
                <a:solidFill>
                  <a:srgbClr val="4D4D4D"/>
                </a:solidFill>
                <a:latin typeface="Cambria" pitchFamily="18" charset="0"/>
              </a:rPr>
              <a:t>the following sites:</a:t>
            </a:r>
          </a:p>
          <a:p>
            <a:pPr marL="285750" indent="-285750">
              <a:buFontTx/>
              <a:buChar char="-"/>
              <a:defRPr/>
            </a:pPr>
            <a:r>
              <a:rPr lang="en-GB" sz="1400">
                <a:solidFill>
                  <a:srgbClr val="4D4D4D"/>
                </a:solidFill>
                <a:latin typeface="Cambria" pitchFamily="18" charset="0"/>
              </a:rPr>
              <a:t>Recto</a:t>
            </a:r>
            <a:r>
              <a:rPr lang="pl-PL" sz="1400">
                <a:solidFill>
                  <a:srgbClr val="4D4D4D"/>
                </a:solidFill>
                <a:latin typeface="Cambria" pitchFamily="18" charset="0"/>
              </a:rPr>
              <a:t>r’s Office 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>
                <a:solidFill>
                  <a:srgbClr val="4D4D4D"/>
                </a:solidFill>
                <a:latin typeface="Cambria" pitchFamily="18" charset="0"/>
              </a:rPr>
              <a:t>Faculties: Biology, Chemistry, Law and   Administration, Languages, History, Mathematics, Physics and Informatics, new Neophilology building, Biotechnology, Faculty of Social Sciences and the Institute of Geography, Main Library and residence halls.</a:t>
            </a:r>
          </a:p>
          <a:p>
            <a:pPr marL="285750" indent="-285750">
              <a:buFontTx/>
              <a:buChar char="-"/>
              <a:defRPr/>
            </a:pPr>
            <a:r>
              <a:rPr lang="pl-PL" sz="1400">
                <a:solidFill>
                  <a:srgbClr val="4D4D4D"/>
                </a:solidFill>
                <a:latin typeface="Cambria" pitchFamily="18" charset="0"/>
              </a:rPr>
              <a:t>Plans for: construction of an Institute of Informatics and a University Cent</a:t>
            </a:r>
            <a:r>
              <a:rPr lang="en-GB" sz="1400">
                <a:solidFill>
                  <a:srgbClr val="4D4D4D"/>
                </a:solidFill>
                <a:latin typeface="Cambria" pitchFamily="18" charset="0"/>
              </a:rPr>
              <a:t>er</a:t>
            </a:r>
            <a:r>
              <a:rPr lang="pl-PL" sz="1400">
                <a:solidFill>
                  <a:srgbClr val="4D4D4D"/>
                </a:solidFill>
                <a:latin typeface="Cambria" pitchFamily="18" charset="0"/>
              </a:rPr>
              <a:t> for Sport and Recreation. </a:t>
            </a:r>
            <a:endParaRPr lang="pl-PL" sz="120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 algn="just">
              <a:buFontTx/>
              <a:buChar char="-"/>
              <a:defRPr/>
            </a:pPr>
            <a:endParaRPr lang="pl-PL" sz="1200">
              <a:solidFill>
                <a:srgbClr val="4D4D4D"/>
              </a:solidFill>
              <a:latin typeface="Cambria" pitchFamily="18" charset="0"/>
            </a:endParaRPr>
          </a:p>
        </p:txBody>
      </p:sp>
      <p:pic>
        <p:nvPicPr>
          <p:cNvPr id="19461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1633538"/>
            <a:ext cx="2346325" cy="156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Obraz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5075" y="3194050"/>
            <a:ext cx="2679700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Obraz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4313" y="4802188"/>
            <a:ext cx="2341562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pole tekstowe 3"/>
          <p:cNvSpPr txBox="1">
            <a:spLocks noChangeArrowheads="1"/>
          </p:cNvSpPr>
          <p:nvPr/>
        </p:nvSpPr>
        <p:spPr bwMode="auto">
          <a:xfrm>
            <a:off x="755650" y="6567488"/>
            <a:ext cx="29527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Cambria" pitchFamily="18" charset="0"/>
              </a:rPr>
              <a:t>Gdansk</a:t>
            </a:r>
            <a:r>
              <a:rPr lang="en-US" sz="1300" dirty="0" smtClean="0">
                <a:solidFill>
                  <a:schemeClr val="bg1"/>
                </a:solidFill>
                <a:latin typeface="Cambria" pitchFamily="18" charset="0"/>
              </a:rPr>
              <a:t>, 22 February 2016</a:t>
            </a:r>
            <a:endParaRPr lang="en-US" sz="13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0483" name="Tytuł 1"/>
          <p:cNvSpPr txBox="1">
            <a:spLocks/>
          </p:cNvSpPr>
          <p:nvPr/>
        </p:nvSpPr>
        <p:spPr bwMode="auto">
          <a:xfrm>
            <a:off x="2268538" y="260350"/>
            <a:ext cx="618966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4800" b="1" dirty="0" smtClean="0">
                <a:solidFill>
                  <a:srgbClr val="003B71"/>
                </a:solidFill>
                <a:latin typeface="Cambria" pitchFamily="18" charset="0"/>
              </a:rPr>
              <a:t>UG’s Baltic Campus</a:t>
            </a:r>
          </a:p>
          <a:p>
            <a:pPr algn="ctr">
              <a:lnSpc>
                <a:spcPct val="90000"/>
              </a:lnSpc>
            </a:pPr>
            <a:endParaRPr lang="en-US" sz="4800" b="1" dirty="0">
              <a:solidFill>
                <a:srgbClr val="003B71"/>
              </a:solidFill>
              <a:latin typeface="Cambria" pitchFamily="18" charset="0"/>
            </a:endParaRPr>
          </a:p>
        </p:txBody>
      </p:sp>
      <p:sp>
        <p:nvSpPr>
          <p:cNvPr id="10" name="Symbol zastępczy zawartości 9"/>
          <p:cNvSpPr>
            <a:spLocks noGrp="1"/>
          </p:cNvSpPr>
          <p:nvPr>
            <p:ph sz="quarter" idx="4"/>
          </p:nvPr>
        </p:nvSpPr>
        <p:spPr>
          <a:xfrm>
            <a:off x="4643438" y="2205038"/>
            <a:ext cx="4041775" cy="3951287"/>
          </a:xfrm>
        </p:spPr>
        <p:txBody>
          <a:bodyPr>
            <a:normAutofit/>
          </a:bodyPr>
          <a:lstStyle/>
          <a:p>
            <a:pPr marL="285750" indent="-285750" algn="just" eaLnBrk="1" hangingPunct="1">
              <a:spcBef>
                <a:spcPct val="0"/>
              </a:spcBef>
              <a:defRPr/>
            </a:pPr>
            <a:r>
              <a:rPr lang="en-US" sz="1800" b="1" dirty="0" smtClean="0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Gdynia Campus </a:t>
            </a:r>
            <a:r>
              <a:rPr lang="en-US" sz="1400" dirty="0" smtClean="0">
                <a:solidFill>
                  <a:srgbClr val="4D4D4D"/>
                </a:solidFill>
                <a:latin typeface="Cambria" pitchFamily="18" charset="0"/>
              </a:rPr>
              <a:t>consists of: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sz="1400" dirty="0" smtClean="0">
                <a:solidFill>
                  <a:srgbClr val="4D4D4D"/>
                </a:solidFill>
                <a:latin typeface="Cambria" pitchFamily="18" charset="0"/>
              </a:rPr>
              <a:t>Stylish building of the Institute of Oceanography (recognized by the Chairman of Gdynia City Council as best investment in the ‘Time for Gdynia’ competition).  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endParaRPr lang="en-US" sz="1400" dirty="0" smtClean="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 algn="just" eaLnBrk="1" hangingPunct="1">
              <a:spcBef>
                <a:spcPct val="0"/>
              </a:spcBef>
              <a:defRPr/>
            </a:pPr>
            <a:r>
              <a:rPr lang="en-US" sz="1800" b="1" dirty="0" smtClean="0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Sopot Campus </a:t>
            </a:r>
            <a:r>
              <a:rPr lang="en-US" sz="1400" dirty="0" smtClean="0">
                <a:solidFill>
                  <a:srgbClr val="4D4D4D"/>
                </a:solidFill>
                <a:latin typeface="Cambria" pitchFamily="18" charset="0"/>
              </a:rPr>
              <a:t>consists of: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sz="1400" dirty="0" smtClean="0">
                <a:solidFill>
                  <a:srgbClr val="4D4D4D"/>
                </a:solidFill>
                <a:latin typeface="Cambria" pitchFamily="18" charset="0"/>
              </a:rPr>
              <a:t>New Teaching and Conference Center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sz="1400" dirty="0" smtClean="0">
                <a:solidFill>
                  <a:srgbClr val="4D4D4D"/>
                </a:solidFill>
                <a:latin typeface="Cambria" pitchFamily="18" charset="0"/>
              </a:rPr>
              <a:t>Faculty of Management with the new Teaching and Conference Center</a:t>
            </a:r>
          </a:p>
          <a:p>
            <a:pPr marL="285750" indent="-285750" algn="just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sz="1400" dirty="0" smtClean="0">
                <a:solidFill>
                  <a:srgbClr val="4D4D4D"/>
                </a:solidFill>
                <a:latin typeface="Cambria" pitchFamily="18" charset="0"/>
              </a:rPr>
              <a:t>Faculty of Economics (extended this year). </a:t>
            </a:r>
            <a:endParaRPr lang="en-US" dirty="0" smtClean="0">
              <a:solidFill>
                <a:srgbClr val="4D4D4D"/>
              </a:solidFill>
              <a:latin typeface="Cambria" pitchFamily="18" charset="0"/>
            </a:endParaRPr>
          </a:p>
          <a:p>
            <a:pPr marL="285750" indent="-285750" eaLnBrk="1" hangingPunct="1">
              <a:defRPr/>
            </a:pPr>
            <a:endParaRPr lang="en-US" dirty="0" smtClean="0"/>
          </a:p>
        </p:txBody>
      </p:sp>
      <p:pic>
        <p:nvPicPr>
          <p:cNvPr id="20485" name="Obraz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988" y="2060575"/>
            <a:ext cx="2532062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Obraz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988" y="4076700"/>
            <a:ext cx="2538412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ole tekstowe 3"/>
          <p:cNvSpPr txBox="1">
            <a:spLocks noChangeArrowheads="1"/>
          </p:cNvSpPr>
          <p:nvPr/>
        </p:nvSpPr>
        <p:spPr bwMode="auto">
          <a:xfrm>
            <a:off x="755650" y="6481763"/>
            <a:ext cx="29527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300" b="1">
                <a:solidFill>
                  <a:schemeClr val="bg1"/>
                </a:solidFill>
                <a:latin typeface="Cambria" pitchFamily="18" charset="0"/>
              </a:rPr>
              <a:t>Gdansk</a:t>
            </a:r>
            <a:r>
              <a:rPr lang="pl-PL" sz="1300">
                <a:solidFill>
                  <a:schemeClr val="bg1"/>
                </a:solidFill>
                <a:latin typeface="Cambria" pitchFamily="18" charset="0"/>
              </a:rPr>
              <a:t>, 22 February 2016</a:t>
            </a:r>
          </a:p>
        </p:txBody>
      </p:sp>
      <p:sp>
        <p:nvSpPr>
          <p:cNvPr id="21507" name="Tytuł 1"/>
          <p:cNvSpPr txBox="1">
            <a:spLocks/>
          </p:cNvSpPr>
          <p:nvPr/>
        </p:nvSpPr>
        <p:spPr bwMode="auto">
          <a:xfrm>
            <a:off x="2268538" y="260350"/>
            <a:ext cx="618966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pl-PL" sz="3700" b="1">
                <a:solidFill>
                  <a:srgbClr val="003B71"/>
                </a:solidFill>
                <a:latin typeface="Cambria" pitchFamily="18" charset="0"/>
              </a:rPr>
              <a:t/>
            </a:r>
            <a:br>
              <a:rPr lang="pl-PL" sz="3700" b="1">
                <a:solidFill>
                  <a:srgbClr val="003B71"/>
                </a:solidFill>
                <a:latin typeface="Cambria" pitchFamily="18" charset="0"/>
              </a:rPr>
            </a:br>
            <a:r>
              <a:rPr lang="pl-PL" sz="3700" b="1">
                <a:solidFill>
                  <a:srgbClr val="003B71"/>
                </a:solidFill>
                <a:latin typeface="Cambria" pitchFamily="18" charset="0"/>
              </a:rPr>
              <a:t> </a:t>
            </a:r>
            <a:r>
              <a:rPr lang="pl-PL" sz="4800" b="1">
                <a:solidFill>
                  <a:srgbClr val="003B71"/>
                </a:solidFill>
                <a:latin typeface="Cambria" pitchFamily="18" charset="0"/>
              </a:rPr>
              <a:t>UG’s Baltic Campus</a:t>
            </a:r>
          </a:p>
        </p:txBody>
      </p:sp>
      <p:sp>
        <p:nvSpPr>
          <p:cNvPr id="21508" name="Tytuł 1"/>
          <p:cNvSpPr txBox="1">
            <a:spLocks/>
          </p:cNvSpPr>
          <p:nvPr/>
        </p:nvSpPr>
        <p:spPr bwMode="auto">
          <a:xfrm>
            <a:off x="755650" y="2133600"/>
            <a:ext cx="331152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endParaRPr lang="pl-PL" sz="1500">
              <a:solidFill>
                <a:srgbClr val="4D4D4D"/>
              </a:solidFill>
              <a:latin typeface="Cambria" pitchFamily="18" charset="0"/>
            </a:endParaRPr>
          </a:p>
          <a:p>
            <a:pPr>
              <a:buFont typeface="Arial" charset="0"/>
              <a:buChar char="•"/>
            </a:pPr>
            <a:r>
              <a:rPr lang="pl-PL" sz="1500">
                <a:solidFill>
                  <a:srgbClr val="4D4D4D"/>
                </a:solidFill>
                <a:latin typeface="Cambria" pitchFamily="18" charset="0"/>
              </a:rPr>
              <a:t> Most up-to-date academic library in</a:t>
            </a:r>
          </a:p>
          <a:p>
            <a:pPr>
              <a:buFont typeface="Arial" charset="0"/>
              <a:buNone/>
            </a:pPr>
            <a:r>
              <a:rPr lang="pl-PL" sz="1500">
                <a:solidFill>
                  <a:srgbClr val="4D4D4D"/>
                </a:solidFill>
                <a:latin typeface="Cambria" pitchFamily="18" charset="0"/>
              </a:rPr>
              <a:t>   northern Poland</a:t>
            </a:r>
          </a:p>
          <a:p>
            <a:pPr algn="just"/>
            <a:endParaRPr lang="pl-PL" sz="1500">
              <a:solidFill>
                <a:srgbClr val="4D4D4D"/>
              </a:solidFill>
              <a:latin typeface="Cambria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pl-PL" sz="1500">
                <a:solidFill>
                  <a:srgbClr val="4D4D4D"/>
                </a:solidFill>
                <a:latin typeface="Cambria" pitchFamily="18" charset="0"/>
              </a:rPr>
              <a:t> Multimedia</a:t>
            </a:r>
            <a:r>
              <a:rPr lang="en-GB" sz="1500">
                <a:solidFill>
                  <a:srgbClr val="4D4D4D"/>
                </a:solidFill>
                <a:latin typeface="Cambria" pitchFamily="18" charset="0"/>
              </a:rPr>
              <a:t>-</a:t>
            </a:r>
            <a:r>
              <a:rPr lang="pl-PL" sz="1500">
                <a:solidFill>
                  <a:srgbClr val="4D4D4D"/>
                </a:solidFill>
                <a:latin typeface="Cambria" pitchFamily="18" charset="0"/>
              </a:rPr>
              <a:t>equipped lecture halls</a:t>
            </a:r>
          </a:p>
          <a:p>
            <a:pPr algn="just">
              <a:buFont typeface="Arial" charset="0"/>
              <a:buChar char="•"/>
            </a:pPr>
            <a:endParaRPr lang="pl-PL" sz="1500">
              <a:solidFill>
                <a:srgbClr val="4D4D4D"/>
              </a:solidFill>
              <a:latin typeface="Cambria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pl-PL" sz="1500">
                <a:solidFill>
                  <a:srgbClr val="4D4D4D"/>
                </a:solidFill>
                <a:latin typeface="Cambria" pitchFamily="18" charset="0"/>
              </a:rPr>
              <a:t> Modern laboratories</a:t>
            </a:r>
          </a:p>
          <a:p>
            <a:pPr algn="just">
              <a:buFont typeface="Arial" charset="0"/>
              <a:buChar char="•"/>
            </a:pPr>
            <a:endParaRPr lang="pl-PL" sz="1500">
              <a:solidFill>
                <a:srgbClr val="4D4D4D"/>
              </a:solidFill>
              <a:latin typeface="Cambria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pl-PL" sz="1500">
                <a:solidFill>
                  <a:srgbClr val="4D4D4D"/>
                </a:solidFill>
                <a:latin typeface="Cambria" pitchFamily="18" charset="0"/>
              </a:rPr>
              <a:t> Specialized workshops</a:t>
            </a:r>
          </a:p>
          <a:p>
            <a:pPr algn="just">
              <a:buFont typeface="Arial" charset="0"/>
              <a:buChar char="•"/>
            </a:pPr>
            <a:endParaRPr lang="pl-PL" sz="1500">
              <a:solidFill>
                <a:srgbClr val="4D4D4D"/>
              </a:solidFill>
              <a:latin typeface="Cambria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pl-PL" sz="1500">
                <a:solidFill>
                  <a:srgbClr val="4D4D4D"/>
                </a:solidFill>
                <a:latin typeface="Cambria" pitchFamily="18" charset="0"/>
              </a:rPr>
              <a:t> Residence halls</a:t>
            </a:r>
          </a:p>
          <a:p>
            <a:pPr algn="just">
              <a:buFont typeface="Arial" charset="0"/>
              <a:buChar char="•"/>
            </a:pPr>
            <a:endParaRPr lang="pl-PL" sz="1500">
              <a:solidFill>
                <a:srgbClr val="4D4D4D"/>
              </a:solidFill>
              <a:latin typeface="Cambria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pl-PL" sz="1500">
                <a:solidFill>
                  <a:srgbClr val="4D4D4D"/>
                </a:solidFill>
                <a:latin typeface="Cambria" pitchFamily="18" charset="0"/>
              </a:rPr>
              <a:t> Bike paths</a:t>
            </a:r>
          </a:p>
          <a:p>
            <a:pPr algn="just">
              <a:buFont typeface="Arial" charset="0"/>
              <a:buChar char="•"/>
            </a:pPr>
            <a:endParaRPr lang="pl-PL" sz="1500">
              <a:solidFill>
                <a:srgbClr val="4D4D4D"/>
              </a:solidFill>
              <a:latin typeface="Cambria" pitchFamily="18" charset="0"/>
            </a:endParaRPr>
          </a:p>
          <a:p>
            <a:pPr algn="just"/>
            <a:endParaRPr lang="pl-PL" sz="1500">
              <a:solidFill>
                <a:srgbClr val="4D4D4D"/>
              </a:solidFill>
              <a:latin typeface="Cambria" pitchFamily="18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859338" y="2133600"/>
            <a:ext cx="3959225" cy="44640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 fontAlgn="auto">
              <a:spcAft>
                <a:spcPts val="0"/>
              </a:spcAft>
              <a:defRPr/>
            </a:pPr>
            <a:endParaRPr lang="pl-PL" sz="1500" dirty="0">
              <a:solidFill>
                <a:srgbClr val="4D4D4D"/>
              </a:solidFill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21510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645025" y="2803525"/>
            <a:ext cx="4041775" cy="26939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g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1891</TotalTime>
  <Words>1234</Words>
  <Application>Microsoft Office PowerPoint</Application>
  <PresentationFormat>Pokaz na ekranie (4:3)</PresentationFormat>
  <Paragraphs>305</Paragraphs>
  <Slides>26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7" baseType="lpstr">
      <vt:lpstr>ug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TYTUŁ GŁÓWNY        Podtytuł</dc:title>
  <dc:creator>adamaszek</dc:creator>
  <cp:lastModifiedBy>a.zurawik</cp:lastModifiedBy>
  <cp:revision>135</cp:revision>
  <dcterms:created xsi:type="dcterms:W3CDTF">2011-09-30T12:32:04Z</dcterms:created>
  <dcterms:modified xsi:type="dcterms:W3CDTF">2016-03-22T12:36:00Z</dcterms:modified>
</cp:coreProperties>
</file>