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93" r:id="rId3"/>
    <p:sldId id="258" r:id="rId4"/>
    <p:sldId id="295" r:id="rId5"/>
    <p:sldId id="296" r:id="rId6"/>
    <p:sldId id="297" r:id="rId7"/>
    <p:sldId id="294" r:id="rId8"/>
    <p:sldId id="298" r:id="rId9"/>
    <p:sldId id="274" r:id="rId10"/>
    <p:sldId id="299" r:id="rId11"/>
    <p:sldId id="300" r:id="rId12"/>
    <p:sldId id="301" r:id="rId13"/>
    <p:sldId id="303" r:id="rId14"/>
    <p:sldId id="302" r:id="rId15"/>
    <p:sldId id="304" r:id="rId16"/>
    <p:sldId id="305" r:id="rId17"/>
    <p:sldId id="271" r:id="rId18"/>
    <p:sldId id="306" r:id="rId19"/>
    <p:sldId id="307" r:id="rId20"/>
    <p:sldId id="308" r:id="rId21"/>
    <p:sldId id="309" r:id="rId22"/>
    <p:sldId id="311" r:id="rId23"/>
    <p:sldId id="310" r:id="rId24"/>
    <p:sldId id="312" r:id="rId25"/>
    <p:sldId id="313" r:id="rId26"/>
    <p:sldId id="314" r:id="rId27"/>
    <p:sldId id="275" r:id="rId28"/>
  </p:sldIdLst>
  <p:sldSz cx="9144000" cy="6858000" type="screen4x3"/>
  <p:notesSz cx="7102475" cy="102330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4D4D4D"/>
    <a:srgbClr val="003C78"/>
    <a:srgbClr val="00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72" d="100"/>
          <a:sy n="72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o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4101" y="6054379"/>
            <a:ext cx="1035799" cy="19814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80481" y="4223111"/>
            <a:ext cx="6383038" cy="6810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0913" y="1482490"/>
            <a:ext cx="2482175" cy="1606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521894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prawa b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705446" y="4616649"/>
            <a:ext cx="6380994" cy="66330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5446" y="5378741"/>
            <a:ext cx="4468018" cy="3916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5322903" y="-7884"/>
            <a:ext cx="3827090" cy="687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283" y="591102"/>
            <a:ext cx="1730934" cy="1120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5444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5311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ńcowa granato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937459" y="2284392"/>
            <a:ext cx="7269083" cy="7728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516"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6321" y="4725881"/>
            <a:ext cx="11396642" cy="1442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16361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ńcowa biał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42703" y="2355829"/>
            <a:ext cx="7458595" cy="65254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559" y="4719650"/>
            <a:ext cx="11495118" cy="14549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06444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czyst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5112" y="6013757"/>
            <a:ext cx="1273777" cy="24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6062" y="2036575"/>
            <a:ext cx="2811876" cy="18204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40764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9938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 granat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957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o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0960" y="1499056"/>
            <a:ext cx="2482080" cy="157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4101" y="6054379"/>
            <a:ext cx="1035799" cy="198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80481" y="4223111"/>
            <a:ext cx="6383038" cy="6810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812" b="1">
                <a:solidFill>
                  <a:srgbClr val="BCF1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665929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2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718778" y="4457979"/>
            <a:ext cx="7277820" cy="620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8778" y="5080614"/>
            <a:ext cx="7277820" cy="510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282" y="602622"/>
            <a:ext cx="1730936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7318"/>
          <a:stretch>
            <a:fillRect/>
          </a:stretch>
        </p:blipFill>
        <p:spPr>
          <a:xfrm>
            <a:off x="-44332" y="6498913"/>
            <a:ext cx="7635089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7487" y="6448150"/>
            <a:ext cx="1068292" cy="204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58800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2133879" y="582209"/>
            <a:ext cx="6537893" cy="61046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33879" y="1178300"/>
            <a:ext cx="6537893" cy="3842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23838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2151739" y="703837"/>
            <a:ext cx="6157418" cy="61232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16274" y="2106840"/>
            <a:ext cx="5911453" cy="3854277"/>
          </a:xfrm>
          <a:prstGeom prst="rect">
            <a:avLst/>
          </a:prstGeom>
        </p:spPr>
        <p:txBody>
          <a:bodyPr/>
          <a:lstStyle>
            <a:lvl1pPr marL="267881" indent="-267881">
              <a:buClr>
                <a:srgbClr val="A7D1DF"/>
              </a:buClr>
              <a:buSzPct val="100000"/>
              <a:buFontTx/>
              <a:defRPr sz="1687"/>
            </a:lvl1pPr>
            <a:lvl2pPr marL="267881" indent="-267881">
              <a:buClr>
                <a:srgbClr val="A7D1DF"/>
              </a:buClr>
              <a:buSzPct val="100000"/>
              <a:buFontTx/>
              <a:defRPr sz="1687"/>
            </a:lvl2pPr>
            <a:lvl3pPr marL="267881" indent="-267881">
              <a:buClr>
                <a:srgbClr val="A7D1DF"/>
              </a:buClr>
              <a:buSzPct val="100000"/>
              <a:buFontTx/>
              <a:defRPr sz="1687"/>
            </a:lvl3pPr>
            <a:lvl4pPr marL="267881" indent="-267881">
              <a:buClr>
                <a:srgbClr val="A7D1DF"/>
              </a:buClr>
              <a:buSzPct val="100000"/>
              <a:buFontTx/>
              <a:defRPr sz="1687"/>
            </a:lvl4pPr>
            <a:lvl5pPr marL="267881" indent="-267881">
              <a:buClr>
                <a:srgbClr val="A7D1DF"/>
              </a:buClr>
              <a:buSzPct val="100000"/>
              <a:buFontTx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230207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2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718778" y="4457979"/>
            <a:ext cx="7277820" cy="620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8778" y="5080614"/>
            <a:ext cx="7277820" cy="510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7318"/>
          <a:stretch>
            <a:fillRect/>
          </a:stretch>
        </p:blipFill>
        <p:spPr>
          <a:xfrm>
            <a:off x="-44332" y="6498913"/>
            <a:ext cx="7635089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487" y="6448150"/>
            <a:ext cx="1068292" cy="204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078" y="602622"/>
            <a:ext cx="1695345" cy="10975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45881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5313693" y="2106771"/>
            <a:ext cx="2711865" cy="38543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2151739" y="712766"/>
            <a:ext cx="6356709" cy="61232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18473" y="2106770"/>
            <a:ext cx="3879918" cy="385427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87"/>
            </a:lvl1pPr>
            <a:lvl2pPr marL="0" indent="0">
              <a:buClrTx/>
              <a:buSzTx/>
              <a:buFontTx/>
              <a:buNone/>
              <a:defRPr sz="1687"/>
            </a:lvl2pPr>
            <a:lvl3pPr marL="0" indent="0">
              <a:buClrTx/>
              <a:buSzTx/>
              <a:buFontTx/>
              <a:buNone/>
              <a:defRPr sz="1687"/>
            </a:lvl3pPr>
            <a:lvl4pPr marL="0" indent="0">
              <a:buClrTx/>
              <a:buSzTx/>
              <a:buFontTx/>
              <a:buNone/>
              <a:defRPr sz="1687"/>
            </a:lvl4pPr>
            <a:lvl5pPr marL="0" indent="0">
              <a:buClrTx/>
              <a:buSzTx/>
              <a:buFont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3375704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le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375547" y="4589860"/>
            <a:ext cx="6380994" cy="66330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75547" y="5353661"/>
            <a:ext cx="4468018" cy="3579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ectangle"/>
          <p:cNvSpPr/>
          <p:nvPr/>
        </p:nvSpPr>
        <p:spPr>
          <a:xfrm>
            <a:off x="-21101" y="697"/>
            <a:ext cx="3827209" cy="68736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-14989" y="-7884"/>
            <a:ext cx="3827090" cy="687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282" y="602622"/>
            <a:ext cx="1730936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192B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0517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pra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705446" y="4598789"/>
            <a:ext cx="7027455" cy="62703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5446" y="5253726"/>
            <a:ext cx="4468018" cy="4599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Rectangle"/>
          <p:cNvSpPr/>
          <p:nvPr/>
        </p:nvSpPr>
        <p:spPr>
          <a:xfrm>
            <a:off x="5316792" y="-16325"/>
            <a:ext cx="3827124" cy="68906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5310750" y="-18798"/>
            <a:ext cx="3839243" cy="6895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282" y="602622"/>
            <a:ext cx="1730936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192B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64745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prawa b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705446" y="4616649"/>
            <a:ext cx="6380994" cy="66330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5446" y="5378741"/>
            <a:ext cx="4468018" cy="3916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5322903" y="-7884"/>
            <a:ext cx="3827090" cy="687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284" y="602622"/>
            <a:ext cx="1730933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201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8023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ńcowa biał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42703" y="2355829"/>
            <a:ext cx="7458595" cy="65254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6321" y="4725881"/>
            <a:ext cx="11396642" cy="1442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130222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czyst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5507" y="2108517"/>
            <a:ext cx="2812987" cy="178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5112" y="6013757"/>
            <a:ext cx="1273777" cy="2436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251218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5784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 granat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73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djęc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8686" t="1290" r="12669" b="1290"/>
          <a:stretch>
            <a:fillRect/>
          </a:stretch>
        </p:blipFill>
        <p:spPr>
          <a:xfrm>
            <a:off x="-24874" y="-13550"/>
            <a:ext cx="9192540" cy="688510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718777" y="4591925"/>
            <a:ext cx="7635163" cy="620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36" y="5232418"/>
            <a:ext cx="7635163" cy="510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2109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7318"/>
          <a:stretch>
            <a:fillRect/>
          </a:stretch>
        </p:blipFill>
        <p:spPr>
          <a:xfrm>
            <a:off x="-44332" y="6498913"/>
            <a:ext cx="7635089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7487" y="6448150"/>
            <a:ext cx="1068292" cy="204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2078" y="602622"/>
            <a:ext cx="1695345" cy="10975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84802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2133879" y="582209"/>
            <a:ext cx="6537893" cy="61046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33879" y="1178300"/>
            <a:ext cx="6537893" cy="3842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613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0110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613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2151739" y="703837"/>
            <a:ext cx="6157418" cy="61232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16274" y="2106840"/>
            <a:ext cx="5911453" cy="3854277"/>
          </a:xfrm>
          <a:prstGeom prst="rect">
            <a:avLst/>
          </a:prstGeom>
        </p:spPr>
        <p:txBody>
          <a:bodyPr/>
          <a:lstStyle>
            <a:lvl1pPr marL="267881" indent="-267881">
              <a:buClr>
                <a:srgbClr val="A7D1DF"/>
              </a:buClr>
              <a:buSzPct val="100000"/>
              <a:buFontTx/>
              <a:defRPr sz="1687"/>
            </a:lvl1pPr>
            <a:lvl2pPr marL="267881" indent="-267881">
              <a:buClr>
                <a:srgbClr val="A7D1DF"/>
              </a:buClr>
              <a:buSzPct val="100000"/>
              <a:buFontTx/>
              <a:defRPr sz="1687"/>
            </a:lvl2pPr>
            <a:lvl3pPr marL="267881" indent="-267881">
              <a:buClr>
                <a:srgbClr val="A7D1DF"/>
              </a:buClr>
              <a:buSzPct val="100000"/>
              <a:buFontTx/>
              <a:defRPr sz="1687"/>
            </a:lvl3pPr>
            <a:lvl4pPr marL="267881" indent="-267881">
              <a:buClr>
                <a:srgbClr val="A7D1DF"/>
              </a:buClr>
              <a:buSzPct val="100000"/>
              <a:buFontTx/>
              <a:defRPr sz="1687"/>
            </a:lvl4pPr>
            <a:lvl5pPr marL="267881" indent="-267881">
              <a:buClr>
                <a:srgbClr val="A7D1DF"/>
              </a:buClr>
              <a:buSzPct val="100000"/>
              <a:buFontTx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09142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gólna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5313693" y="2106771"/>
            <a:ext cx="2711865" cy="38543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14" y="431206"/>
            <a:ext cx="500695" cy="113783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Line"/>
          <p:cNvSpPr/>
          <p:nvPr/>
        </p:nvSpPr>
        <p:spPr>
          <a:xfrm flipV="1">
            <a:off x="1616273" y="441078"/>
            <a:ext cx="0" cy="1137839"/>
          </a:xfrm>
          <a:prstGeom prst="line">
            <a:avLst/>
          </a:prstGeom>
          <a:ln w="25400">
            <a:solidFill>
              <a:srgbClr val="A7D1DF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6131" y="6385478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2151739" y="712766"/>
            <a:ext cx="6356709" cy="61232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18473" y="2106770"/>
            <a:ext cx="3879918" cy="385427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87"/>
            </a:lvl1pPr>
            <a:lvl2pPr marL="0" indent="0">
              <a:buClrTx/>
              <a:buSzTx/>
              <a:buFontTx/>
              <a:buNone/>
              <a:defRPr sz="1687"/>
            </a:lvl2pPr>
            <a:lvl3pPr marL="0" indent="0">
              <a:buClrTx/>
              <a:buSzTx/>
              <a:buFontTx/>
              <a:buNone/>
              <a:defRPr sz="1687"/>
            </a:lvl3pPr>
            <a:lvl4pPr marL="0" indent="0">
              <a:buClrTx/>
              <a:buSzTx/>
              <a:buFontTx/>
              <a:buNone/>
              <a:defRPr sz="1687"/>
            </a:lvl4pPr>
            <a:lvl5pPr marL="0" indent="0">
              <a:buClrTx/>
              <a:buSzTx/>
              <a:buFont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13900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le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375547" y="4589860"/>
            <a:ext cx="6380994" cy="66330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75547" y="5353661"/>
            <a:ext cx="4468018" cy="3579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ectangle"/>
          <p:cNvSpPr/>
          <p:nvPr/>
        </p:nvSpPr>
        <p:spPr>
          <a:xfrm>
            <a:off x="-21101" y="697"/>
            <a:ext cx="3827209" cy="68736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-14989" y="-7884"/>
            <a:ext cx="3827090" cy="687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078" y="602622"/>
            <a:ext cx="1695345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5444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192B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4620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prawa">
    <p:bg>
      <p:bgPr>
        <a:solidFill>
          <a:srgbClr val="192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705446" y="4598789"/>
            <a:ext cx="7027455" cy="62703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516" b="1">
                <a:solidFill>
                  <a:srgbClr val="BCF1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5446" y="5253726"/>
            <a:ext cx="4468018" cy="4599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6FB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Rectangle"/>
          <p:cNvSpPr/>
          <p:nvPr/>
        </p:nvSpPr>
        <p:spPr>
          <a:xfrm>
            <a:off x="5316792" y="697"/>
            <a:ext cx="3827209" cy="68736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5310750" y="-18798"/>
            <a:ext cx="3839243" cy="6895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078" y="602622"/>
            <a:ext cx="1695345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5444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192B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9138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owa ze zdjęciem lewa bi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-21101" y="697"/>
            <a:ext cx="3827209" cy="68736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 sz="1969"/>
          </a:p>
        </p:txBody>
      </p:sp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rcRect l="34560" t="161" r="32494" b="1972"/>
          <a:stretch>
            <a:fillRect/>
          </a:stretch>
        </p:blipFill>
        <p:spPr>
          <a:xfrm>
            <a:off x="-14989" y="-7884"/>
            <a:ext cx="3827090" cy="687376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4375547" y="4616649"/>
            <a:ext cx="6380994" cy="66330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3516" b="1">
                <a:solidFill>
                  <a:srgbClr val="192B4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75547" y="5378741"/>
            <a:ext cx="4468018" cy="3916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078" y="602622"/>
            <a:ext cx="1695345" cy="109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170" y="6498913"/>
            <a:ext cx="9234340" cy="102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07114" y="6260723"/>
            <a:ext cx="354510" cy="61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5444" y="6376480"/>
            <a:ext cx="301366" cy="258404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7757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8572500" cy="50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85750" y="1928812"/>
            <a:ext cx="8572500" cy="429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3454" y="303609"/>
            <a:ext cx="301365" cy="25840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05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257375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1pPr>
      <a:lvl2pPr marL="569903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2pPr>
      <a:lvl3pPr marL="882431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3pPr>
      <a:lvl4pPr marL="1194959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4pPr>
      <a:lvl5pPr marL="1507487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5pPr>
      <a:lvl6pPr marL="1820015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6pPr>
      <a:lvl7pPr marL="2132543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7pPr>
      <a:lvl8pPr marL="2445071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8pPr>
      <a:lvl9pPr marL="2757599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160729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321457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482186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642915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803643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964372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125101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285829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8572500" cy="50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85750" y="1928812"/>
            <a:ext cx="8572500" cy="429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3454" y="303609"/>
            <a:ext cx="301365" cy="25840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0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xStyles>
    <p:titleStyle>
      <a:lvl1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10751" rtl="0" latinLnBrk="0">
        <a:lnSpc>
          <a:spcPct val="80000"/>
        </a:lnSpc>
        <a:spcBef>
          <a:spcPts val="1969"/>
        </a:spcBef>
        <a:spcAft>
          <a:spcPts val="0"/>
        </a:spcAft>
        <a:buClrTx/>
        <a:buSzTx/>
        <a:buFontTx/>
        <a:buNone/>
        <a:tabLst/>
        <a:defRPr sz="1758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257375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1pPr>
      <a:lvl2pPr marL="569903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2pPr>
      <a:lvl3pPr marL="882431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3pPr>
      <a:lvl4pPr marL="1194959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4pPr>
      <a:lvl5pPr marL="1507487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5pPr>
      <a:lvl6pPr marL="1820015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6pPr>
      <a:lvl7pPr marL="2132543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7pPr>
      <a:lvl8pPr marL="2445071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8pPr>
      <a:lvl9pPr marL="2757599" marR="0" indent="-257375" algn="l" defTabSz="410751" latinLnBrk="0">
        <a:lnSpc>
          <a:spcPct val="100000"/>
        </a:lnSpc>
        <a:spcBef>
          <a:spcPts val="1969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1969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160729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321457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482186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642915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803643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964372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125101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285829" algn="r" defTabSz="41075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Prezentacji">
            <a:extLst>
              <a:ext uri="{FF2B5EF4-FFF2-40B4-BE49-F238E27FC236}">
                <a16:creationId xmlns:a16="http://schemas.microsoft.com/office/drawing/2014/main" id="{29C20A32-9DFF-4D9E-A4B9-F4DE0EAC90F8}"/>
              </a:ext>
            </a:extLst>
          </p:cNvPr>
          <p:cNvSpPr txBox="1">
            <a:spLocks/>
          </p:cNvSpPr>
          <p:nvPr/>
        </p:nvSpPr>
        <p:spPr>
          <a:xfrm>
            <a:off x="825934" y="4672292"/>
            <a:ext cx="7706445" cy="62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BCF1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defTabSz="410751" fontAlgn="auto"/>
            <a:r>
              <a:rPr lang="pl-PL" sz="3516" kern="0">
                <a:latin typeface="Trebuchet MS"/>
              </a:rPr>
              <a:t>University of Gdańsk</a:t>
            </a:r>
            <a:endParaRPr lang="pl-PL" sz="3516" kern="0" dirty="0">
              <a:latin typeface="Trebuchet MS"/>
            </a:endParaRPr>
          </a:p>
        </p:txBody>
      </p:sp>
      <p:sp>
        <p:nvSpPr>
          <p:cNvPr id="5" name="Podtytuł">
            <a:extLst>
              <a:ext uri="{FF2B5EF4-FFF2-40B4-BE49-F238E27FC236}">
                <a16:creationId xmlns:a16="http://schemas.microsoft.com/office/drawing/2014/main" id="{8AF94C53-EF0D-4EC8-A1F1-4B229EC6A8E2}"/>
              </a:ext>
            </a:extLst>
          </p:cNvPr>
          <p:cNvSpPr txBox="1">
            <a:spLocks/>
          </p:cNvSpPr>
          <p:nvPr/>
        </p:nvSpPr>
        <p:spPr>
          <a:xfrm>
            <a:off x="843793" y="5241348"/>
            <a:ext cx="7706445" cy="51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Autofit/>
          </a:bodyPr>
          <a:lstStyle>
            <a:lvl1pPr marL="0" marR="0" indent="0" algn="l" defTabSz="58420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l" defTabSz="58420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l" defTabSz="58420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l" defTabSz="58420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l" defTabSz="58420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2588558" marR="0" indent="-366058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3033058" marR="0" indent="-366058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3477558" marR="0" indent="-366058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3922058" marR="0" indent="-366058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defTabSz="410751" fontAlgn="auto">
              <a:spcBef>
                <a:spcPts val="1617"/>
              </a:spcBef>
            </a:pPr>
            <a:r>
              <a:rPr lang="pl-PL" sz="2109" kern="0">
                <a:latin typeface="Trebuchet MS"/>
              </a:rPr>
              <a:t>www.ug.edu.pl</a:t>
            </a:r>
            <a:endParaRPr lang="pl-PL" sz="2109" kern="0" dirty="0">
              <a:latin typeface="Trebuchet M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6345" y="6402447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10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40" y="569891"/>
            <a:ext cx="6608284" cy="104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UG’S BALTIC CAMPUS</a:t>
            </a:r>
          </a:p>
        </p:txBody>
      </p:sp>
      <p:grpSp>
        <p:nvGrpSpPr>
          <p:cNvPr id="228" name="Group 1"/>
          <p:cNvGrpSpPr/>
          <p:nvPr/>
        </p:nvGrpSpPr>
        <p:grpSpPr>
          <a:xfrm>
            <a:off x="1667501" y="1700324"/>
            <a:ext cx="6452030" cy="4051344"/>
            <a:chOff x="-17153" y="-600981"/>
            <a:chExt cx="9176217" cy="5761911"/>
          </a:xfrm>
        </p:grpSpPr>
        <p:sp>
          <p:nvSpPr>
            <p:cNvPr id="226" name="TextBox 32"/>
            <p:cNvSpPr txBox="1"/>
            <p:nvPr/>
          </p:nvSpPr>
          <p:spPr>
            <a:xfrm>
              <a:off x="-17153" y="1221794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defTabSz="642915"/>
              <a:endParaRPr lang="en-US" altLang="pl-PL" sz="984" kern="0" spc="-35" dirty="0">
                <a:solidFill>
                  <a:srgbClr val="A6AAA9"/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736599" y="-600981"/>
              <a:ext cx="842246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r>
                <a:rPr lang="pl-PL" sz="1969" kern="0" dirty="0">
                  <a:latin typeface="Trebuchet MS"/>
                  <a:sym typeface="Trebuchet MS"/>
                </a:rPr>
                <a:t>GDYNIA &amp; SOPOT CAMPUS</a:t>
              </a:r>
              <a:endParaRPr lang="en-US" sz="1969" kern="0" dirty="0">
                <a:latin typeface="Trebuchet MS"/>
                <a:sym typeface="Trebuchet MS"/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555591" y="2539067"/>
            <a:ext cx="4572000" cy="33457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1406" b="1" kern="0" dirty="0">
                <a:solidFill>
                  <a:srgbClr val="838787"/>
                </a:solidFill>
                <a:latin typeface="Trebuchet MS"/>
                <a:sym typeface="Trebuchet MS"/>
              </a:rPr>
              <a:t>The Gdynia Campus </a:t>
            </a: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consists of: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The stylish building of the Institute 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of Oceanography (recognized by the Chairman of Gdynia City Council as the best investment in the ‘Time for Gdynia’ competition)</a:t>
            </a: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1406" b="1" kern="0" dirty="0">
                <a:solidFill>
                  <a:srgbClr val="838787"/>
                </a:solidFill>
                <a:latin typeface="Trebuchet MS"/>
                <a:sym typeface="Trebuchet MS"/>
              </a:rPr>
              <a:t>The Sopot Campus </a:t>
            </a: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consists of: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The new Teaching and Conference Center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The Faculty of Management with the new Teaching and Conference Center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The Faculty of Economics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48" y="1777560"/>
            <a:ext cx="2439641" cy="16285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58" y="3023114"/>
            <a:ext cx="2894925" cy="16283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48" y="4551576"/>
            <a:ext cx="2439641" cy="1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0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6345" y="6402447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11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40" y="569891"/>
            <a:ext cx="6608284" cy="104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UG’S BALTIC CAMPUS</a:t>
            </a:r>
          </a:p>
        </p:txBody>
      </p:sp>
      <p:grpSp>
        <p:nvGrpSpPr>
          <p:cNvPr id="228" name="Group 1"/>
          <p:cNvGrpSpPr/>
          <p:nvPr/>
        </p:nvGrpSpPr>
        <p:grpSpPr>
          <a:xfrm>
            <a:off x="1667501" y="1700324"/>
            <a:ext cx="6452030" cy="4051344"/>
            <a:chOff x="-17153" y="-600981"/>
            <a:chExt cx="9176217" cy="5761911"/>
          </a:xfrm>
        </p:grpSpPr>
        <p:sp>
          <p:nvSpPr>
            <p:cNvPr id="226" name="TextBox 32"/>
            <p:cNvSpPr txBox="1"/>
            <p:nvPr/>
          </p:nvSpPr>
          <p:spPr>
            <a:xfrm>
              <a:off x="-17153" y="1221794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defTabSz="642915"/>
              <a:endParaRPr lang="en-US" altLang="pl-PL" sz="984" kern="0" spc="-35" dirty="0">
                <a:solidFill>
                  <a:srgbClr val="A6AAA9"/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736599" y="-600981"/>
              <a:ext cx="842246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endParaRPr lang="en-US" sz="1969" kern="0" dirty="0">
                <a:latin typeface="Trebuchet MS"/>
                <a:sym typeface="Trebuchet MS"/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555591" y="253906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Most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up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-to-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date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academic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library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in</a:t>
            </a:r>
          </a:p>
          <a:p>
            <a:pPr lvl="0">
              <a:buClr>
                <a:schemeClr val="accent1"/>
              </a:buClr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    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northern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Poland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Multimedia</a:t>
            </a:r>
            <a:r>
              <a:rPr lang="en-GB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equipped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lecture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halls</a:t>
            </a: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Modern laboratories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Specialized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workshops</a:t>
            </a: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Residence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halls</a:t>
            </a: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Bike</a:t>
            </a:r>
            <a:r>
              <a:rPr lang="pl-PL" sz="15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paths</a:t>
            </a:r>
            <a:endParaRPr lang="pl-PL" sz="15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3411409-BADC-45F4-B2EA-71ADB2341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192237" cy="21309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357CAD-5273-4F62-A32A-757414230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03804"/>
            <a:ext cx="3192237" cy="21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175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12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STUDENT SCIENTIFIC CIRCLES AND ORGANIZATIONS</a:t>
            </a:r>
          </a:p>
        </p:txBody>
      </p:sp>
      <p:grpSp>
        <p:nvGrpSpPr>
          <p:cNvPr id="228" name="Group 1"/>
          <p:cNvGrpSpPr/>
          <p:nvPr/>
        </p:nvGrpSpPr>
        <p:grpSpPr>
          <a:xfrm>
            <a:off x="2044583" y="2093083"/>
            <a:ext cx="6840456" cy="3116854"/>
            <a:chOff x="1241576" y="-279516"/>
            <a:chExt cx="9728645" cy="4432858"/>
          </a:xfrm>
        </p:grpSpPr>
        <p:sp>
          <p:nvSpPr>
            <p:cNvPr id="226" name="TextBox 32"/>
            <p:cNvSpPr txBox="1"/>
            <p:nvPr/>
          </p:nvSpPr>
          <p:spPr>
            <a:xfrm>
              <a:off x="5581645" y="214206"/>
              <a:ext cx="5369524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About </a:t>
              </a:r>
              <a:r>
                <a:rPr lang="en-US" sz="984" kern="0" dirty="0">
                  <a:solidFill>
                    <a:srgbClr val="34A5DA"/>
                  </a:solidFill>
                  <a:latin typeface="Trebuchet MS" panose="020B0603020202020204" pitchFamily="34" charset="0"/>
                  <a:sym typeface="Trebuchet MS"/>
                </a:rPr>
                <a:t>191</a:t>
              </a: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student scientific circles across all faculties</a:t>
              </a:r>
            </a:p>
            <a:p>
              <a:pPr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Programs for students: 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ERASMUS ─ International Student Exchange Program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MOST Program ─ National Exchange Program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Training and internships in institutions and businesses </a:t>
              </a:r>
              <a:b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</a:b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all over Poland and abroad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International Associations and Organizations ─ AIESEC, AEGEE, ELSA 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More than 20 sports divisions within the Physical Education and Sports Center and the Academic Sports Association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The University’s Academic Cultural Center brings together nearly 20 interest groups</a:t>
              </a: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1241576" y="-279516"/>
              <a:ext cx="972864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r>
                <a:rPr lang="en-US" sz="1969" kern="0" dirty="0">
                  <a:solidFill>
                    <a:srgbClr val="F2B800"/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endParaRPr sz="1969" kern="0" dirty="0">
                <a:solidFill>
                  <a:srgbClr val="F2B8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2" y="4601277"/>
            <a:ext cx="2333951" cy="155596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2" y="2324572"/>
            <a:ext cx="3036338" cy="22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31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6345" y="6402447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13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40" y="569891"/>
            <a:ext cx="6608284" cy="104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INTERNATIONAL PROJECTS</a:t>
            </a:r>
            <a:endParaRPr lang="en-US" dirty="0"/>
          </a:p>
        </p:txBody>
      </p:sp>
      <p:grpSp>
        <p:nvGrpSpPr>
          <p:cNvPr id="228" name="Group 1"/>
          <p:cNvGrpSpPr/>
          <p:nvPr/>
        </p:nvGrpSpPr>
        <p:grpSpPr>
          <a:xfrm>
            <a:off x="1667501" y="1700324"/>
            <a:ext cx="6452030" cy="4051344"/>
            <a:chOff x="-17153" y="-600981"/>
            <a:chExt cx="9176217" cy="5761911"/>
          </a:xfrm>
        </p:grpSpPr>
        <p:sp>
          <p:nvSpPr>
            <p:cNvPr id="226" name="TextBox 32"/>
            <p:cNvSpPr txBox="1"/>
            <p:nvPr/>
          </p:nvSpPr>
          <p:spPr>
            <a:xfrm>
              <a:off x="-17153" y="1221794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defTabSz="642915"/>
              <a:endParaRPr lang="en-US" altLang="pl-PL" sz="984" kern="0" spc="-35" dirty="0">
                <a:solidFill>
                  <a:srgbClr val="A6AAA9"/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736599" y="-600981"/>
              <a:ext cx="842246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endParaRPr lang="en-US" sz="1969" kern="0" dirty="0">
                <a:latin typeface="Trebuchet MS"/>
                <a:sym typeface="Trebuchet MS"/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555590" y="2539067"/>
            <a:ext cx="7112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The International Centre for </a:t>
            </a:r>
            <a:r>
              <a:rPr lang="pl-PL" sz="16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Cancer</a:t>
            </a: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Vaccine</a:t>
            </a: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Science </a:t>
            </a:r>
          </a:p>
          <a:p>
            <a:pPr lvl="0">
              <a:buClr>
                <a:schemeClr val="accent1"/>
              </a:buClr>
            </a:pP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    (</a:t>
            </a:r>
            <a:r>
              <a:rPr lang="fr-FR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41 M PLN </a:t>
            </a:r>
            <a:r>
              <a:rPr lang="pl-PL" sz="16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funding</a:t>
            </a: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International Centre for </a:t>
            </a:r>
            <a:r>
              <a:rPr lang="pl-PL" sz="1600" dirty="0" err="1">
                <a:latin typeface="+mj-lt"/>
              </a:rPr>
              <a:t>Theory</a:t>
            </a:r>
            <a:r>
              <a:rPr lang="pl-PL" sz="1600" dirty="0">
                <a:latin typeface="+mj-lt"/>
              </a:rPr>
              <a:t> of Quantum Technologies</a:t>
            </a:r>
          </a:p>
          <a:p>
            <a:pPr lvl="0">
              <a:buClr>
                <a:schemeClr val="accent1"/>
              </a:buClr>
            </a:pP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    (38 M PLN </a:t>
            </a:r>
            <a:r>
              <a:rPr lang="pl-PL" sz="16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funding</a:t>
            </a:r>
            <a:r>
              <a:rPr lang="pl-PL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93796F-1896-40BE-B49F-77BAD5511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0" y="3549651"/>
            <a:ext cx="3840088" cy="25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930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14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40" y="569891"/>
            <a:ext cx="6608284" cy="10463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ACADEMIC RESEARCH</a:t>
            </a:r>
            <a:r>
              <a:rPr lang="pl-PL" dirty="0"/>
              <a:t> </a:t>
            </a:r>
            <a:r>
              <a:rPr lang="en-US" dirty="0"/>
              <a:t>RELATED </a:t>
            </a:r>
            <a:br>
              <a:rPr lang="pl-PL" dirty="0"/>
            </a:br>
            <a:r>
              <a:rPr lang="en-US" dirty="0"/>
              <a:t>TO THE BALTIC SEA REGION </a:t>
            </a:r>
            <a:br>
              <a:rPr lang="en-US" dirty="0"/>
            </a:br>
            <a:r>
              <a:rPr lang="en-US" dirty="0"/>
              <a:t>AND ENVIRONMENT:</a:t>
            </a:r>
            <a:endParaRPr dirty="0"/>
          </a:p>
        </p:txBody>
      </p:sp>
      <p:grpSp>
        <p:nvGrpSpPr>
          <p:cNvPr id="228" name="Group 1"/>
          <p:cNvGrpSpPr/>
          <p:nvPr/>
        </p:nvGrpSpPr>
        <p:grpSpPr>
          <a:xfrm>
            <a:off x="1200712" y="1946930"/>
            <a:ext cx="6452030" cy="4016115"/>
            <a:chOff x="-17153" y="-550877"/>
            <a:chExt cx="9176217" cy="5711807"/>
          </a:xfrm>
        </p:grpSpPr>
        <p:sp>
          <p:nvSpPr>
            <p:cNvPr id="226" name="TextBox 32"/>
            <p:cNvSpPr txBox="1"/>
            <p:nvPr/>
          </p:nvSpPr>
          <p:spPr>
            <a:xfrm>
              <a:off x="-17153" y="1221794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defTabSz="642915"/>
              <a:r>
                <a:rPr lang="pl-PL" sz="984" b="1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Faculty</a:t>
              </a:r>
              <a:r>
                <a:rPr lang="pl-PL" sz="984" b="1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of </a:t>
              </a:r>
              <a:r>
                <a:rPr lang="pl-PL" sz="984" b="1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Economics</a:t>
              </a:r>
              <a:r>
                <a:rPr lang="pl-PL" sz="984" b="1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:</a:t>
              </a: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</a:t>
              </a:r>
              <a:r>
                <a:rPr lang="en-GB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aritime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transport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and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e</a:t>
              </a:r>
              <a:r>
                <a:rPr lang="en-GB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conomics</a:t>
              </a:r>
              <a:endPara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</a:t>
              </a:r>
              <a:r>
                <a:rPr lang="en-GB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eaborne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trade</a:t>
              </a:r>
              <a:endPara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maritime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tourism</a:t>
              </a:r>
              <a:b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</a:br>
              <a:endPara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  <a:p>
              <a:pPr defTabSz="642915"/>
              <a:r>
                <a:rPr lang="pl-PL" sz="984" b="1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Faculty</a:t>
              </a:r>
              <a:r>
                <a:rPr lang="pl-PL" sz="984" b="1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of </a:t>
              </a:r>
              <a:r>
                <a:rPr lang="pl-PL" sz="984" b="1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History</a:t>
              </a:r>
              <a:r>
                <a:rPr lang="pl-PL" sz="984" b="1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:</a:t>
              </a: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h</a:t>
              </a:r>
              <a:r>
                <a:rPr lang="en-GB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istory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and </a:t>
              </a: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culture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of 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Gdańsk</a:t>
              </a:r>
              <a:r>
                <a:rPr lang="en-GB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and Pomerania</a:t>
              </a:r>
              <a:endPara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multiculturalism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in Pomerania</a:t>
              </a: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Polish-German relations in the context of Pomeranian history</a:t>
              </a:r>
              <a:endPara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anti-communist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opposition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– Pomerania,1945-1989 </a:t>
              </a:r>
            </a:p>
            <a:p>
              <a:pPr marL="200911" indent="-200911" defTabSz="642915"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h</a:t>
              </a:r>
              <a:r>
                <a:rPr lang="en-US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istory</a:t>
              </a:r>
              <a:r>
                <a:rPr lang="en-US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of architecture in the Baltic </a:t>
              </a:r>
              <a:r>
                <a:rPr lang="pl-PL" sz="984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r</a:t>
              </a:r>
              <a:r>
                <a:rPr lang="en-US" sz="984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egion</a:t>
              </a:r>
              <a:br>
                <a:rPr lang="en-US" altLang="pl-PL" sz="984" kern="0" spc="-35" dirty="0">
                  <a:solidFill>
                    <a:srgbClr val="A6AAA9"/>
                  </a:solidFill>
                  <a:latin typeface="Trebuchet MS" panose="020B0603020202020204" pitchFamily="34" charset="0"/>
                  <a:sym typeface="Trebuchet MS"/>
                </a:rPr>
              </a:br>
              <a:endParaRPr lang="en-US" altLang="pl-PL" sz="984" kern="0" spc="-35" dirty="0">
                <a:solidFill>
                  <a:srgbClr val="A6AAA9"/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736599" y="-550877"/>
              <a:ext cx="842246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algn="ctr" defTabSz="1285571" fontAlgn="auto" hangingPunct="0">
                <a:spcAft>
                  <a:spcPts val="0"/>
                </a:spcAft>
              </a:pPr>
              <a:r>
                <a:rPr lang="en-US" sz="1969" kern="0" dirty="0">
                  <a:latin typeface="Trebuchet MS"/>
                  <a:sym typeface="Trebuchet MS"/>
                </a:rPr>
                <a:t>Research areas at other faculties of the University of Gdańsk include:</a:t>
              </a:r>
            </a:p>
          </p:txBody>
        </p:sp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37069CD6-3B1D-4D0C-91F1-C4373D333169}"/>
              </a:ext>
            </a:extLst>
          </p:cNvPr>
          <p:cNvSpPr txBox="1"/>
          <p:nvPr/>
        </p:nvSpPr>
        <p:spPr>
          <a:xfrm>
            <a:off x="4998959" y="3193339"/>
            <a:ext cx="3371289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defTabSz="642915"/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Faculty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of </a:t>
            </a:r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Languages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: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m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aritime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literature</a:t>
            </a: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folklor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e of 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n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orth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-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e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ast</a:t>
            </a:r>
            <a:r>
              <a:rPr lang="pl-PL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ern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Poland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Kashubian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language and dialectology</a:t>
            </a: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B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alto-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S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lavic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m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ythology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b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</a:b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  <a:p>
            <a:pPr defTabSz="642915"/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Faculty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of </a:t>
            </a:r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Social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Sciences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: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c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ultural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sociology of Pomerania and the Tri-City, particularly the 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Kashubia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n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region</a:t>
            </a: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nternational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relations in the Baltic Sea 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r</a:t>
            </a:r>
            <a:r>
              <a:rPr lang="en-US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egion</a:t>
            </a: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b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</a:br>
            <a:r>
              <a:rPr lang="en-US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 </a:t>
            </a: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  <a:p>
            <a:pPr defTabSz="642915"/>
            <a:r>
              <a:rPr lang="pl-PL" sz="984" b="1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Faculty</a:t>
            </a:r>
            <a:r>
              <a:rPr lang="pl-PL" sz="984" b="1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of Law and Administration: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m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aritime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aw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(</a:t>
            </a:r>
            <a:r>
              <a:rPr lang="pl-PL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national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and </a:t>
            </a:r>
            <a:r>
              <a:rPr lang="pl-PL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international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)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l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aw and 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nfrastructure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of Pomeranian cities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</a:p>
          <a:p>
            <a:pPr marL="200911" indent="-200911" defTabSz="642915"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m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aritime</a:t>
            </a:r>
            <a:r>
              <a:rPr lang="en-GB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984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c</a:t>
            </a:r>
            <a:r>
              <a:rPr lang="en-GB" sz="984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riminology</a:t>
            </a:r>
            <a:endParaRPr lang="pl-PL" sz="984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070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15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WORLD-FAMOUS </a:t>
            </a:r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SCIEN</a:t>
            </a:r>
            <a:r>
              <a:rPr lang="en-GB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CE</a:t>
            </a:r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 AND RESEARCH STATION</a:t>
            </a:r>
            <a:r>
              <a:rPr lang="en-GB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S</a:t>
            </a:r>
            <a:r>
              <a:rPr lang="pl-PL" sz="2812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228" name="Group 1"/>
          <p:cNvGrpSpPr/>
          <p:nvPr/>
        </p:nvGrpSpPr>
        <p:grpSpPr>
          <a:xfrm>
            <a:off x="2448544" y="2432963"/>
            <a:ext cx="6543652" cy="3190755"/>
            <a:chOff x="1816098" y="203869"/>
            <a:chExt cx="9306523" cy="4537962"/>
          </a:xfrm>
        </p:grpSpPr>
        <p:sp>
          <p:nvSpPr>
            <p:cNvPr id="226" name="TextBox 32"/>
            <p:cNvSpPr txBox="1"/>
            <p:nvPr/>
          </p:nvSpPr>
          <p:spPr>
            <a:xfrm>
              <a:off x="5645146" y="802695"/>
              <a:ext cx="5369524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Seal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Center in Hel (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more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than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400,000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visitors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per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year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)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‘</a:t>
              </a:r>
              <a:r>
                <a:rPr lang="en-US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Oceanograf</a:t>
              </a: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2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’</a:t>
              </a: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, cutting-edge research vessel of the 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U</a:t>
              </a:r>
              <a:r>
                <a:rPr lang="en-US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niversity’s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b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</a:b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Institute of Oceanography, launched in 2016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research into the course of life in the Baltic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Sea </a:t>
              </a: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reintroduction of endangered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marine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species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</a:p>
            <a:p>
              <a:pPr marL="200911" indent="-200911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‘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Blue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school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’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educational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program for high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school</a:t>
              </a:r>
              <a:r>
                <a:rPr lang="pl-PL" sz="1266" kern="0" dirty="0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 </a:t>
              </a:r>
              <a:r>
                <a:rPr lang="pl-PL" sz="1266" kern="0" dirty="0" err="1">
                  <a:solidFill>
                    <a:srgbClr val="222222">
                      <a:lumMod val="50000"/>
                      <a:lumOff val="50000"/>
                    </a:srgbClr>
                  </a:solidFill>
                  <a:latin typeface="Trebuchet MS" panose="020B0603020202020204" pitchFamily="34" charset="0"/>
                  <a:sym typeface="Trebuchet MS"/>
                </a:rPr>
                <a:t>students</a:t>
              </a:r>
              <a:endParaRPr lang="pl-PL" sz="1266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1816098" y="203869"/>
              <a:ext cx="9306523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r>
                <a:rPr lang="pl-PL" sz="1969" kern="0" dirty="0">
                  <a:solidFill>
                    <a:srgbClr val="F2B800"/>
                  </a:solidFill>
                  <a:latin typeface="Trebuchet MS"/>
                  <a:sym typeface="Trebuchet MS"/>
                </a:rPr>
                <a:t> </a:t>
              </a:r>
              <a:r>
                <a:rPr lang="pl-PL" sz="1969" kern="0" dirty="0">
                  <a:solidFill>
                    <a:srgbClr val="F2B800"/>
                  </a:solidFill>
                  <a:latin typeface="Trebuchet MS" panose="020B0603020202020204" pitchFamily="34" charset="0"/>
                  <a:sym typeface="Trebuchet MS"/>
                </a:rPr>
                <a:t>The </a:t>
              </a:r>
              <a:r>
                <a:rPr lang="en-US" sz="1969" kern="0" dirty="0">
                  <a:solidFill>
                    <a:srgbClr val="F2B800"/>
                  </a:solidFill>
                  <a:latin typeface="Trebuchet MS" panose="020B0603020202020204" pitchFamily="34" charset="0"/>
                  <a:sym typeface="Trebuchet MS"/>
                </a:rPr>
                <a:t>Institute of Oceanography’s Marine Station in Hel</a:t>
              </a:r>
              <a:endParaRPr sz="1969" kern="0" dirty="0">
                <a:solidFill>
                  <a:srgbClr val="F2B8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D5B7E28F-39AD-491E-8CB3-42C66F1DE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-3099" r="7033" b="-3941"/>
          <a:stretch/>
        </p:blipFill>
        <p:spPr>
          <a:xfrm>
            <a:off x="615833" y="2839641"/>
            <a:ext cx="4277320" cy="32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47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16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INTERNATIONAL COOPERATION</a:t>
            </a:r>
            <a:endParaRPr lang="en-US" sz="3797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26" name="TextBox 32"/>
          <p:cNvSpPr txBox="1"/>
          <p:nvPr/>
        </p:nvSpPr>
        <p:spPr>
          <a:xfrm>
            <a:off x="1595145" y="1772816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pl-PL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Cooperation</a:t>
            </a:r>
            <a:r>
              <a:rPr lang="pl-PL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with </a:t>
            </a:r>
            <a:r>
              <a:rPr lang="en-US" sz="1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120</a:t>
            </a:r>
            <a:r>
              <a:rPr lang="pl-PL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universities from most countries in Europe and worldwide.</a:t>
            </a:r>
            <a:endParaRPr lang="pl-PL" sz="1000" dirty="0">
              <a:solidFill>
                <a:schemeClr val="bg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984" kern="0" dirty="0">
                <a:solidFill>
                  <a:schemeClr val="bg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Trebuchet MS"/>
              </a:rPr>
              <a:t>International exchange of 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students, teaching and administrative staff:</a:t>
            </a: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Over </a:t>
            </a:r>
            <a:r>
              <a:rPr lang="en-US" sz="984" b="1" kern="0" dirty="0">
                <a:solidFill>
                  <a:schemeClr val="accent1"/>
                </a:solidFill>
                <a:latin typeface="Trebuchet MS" panose="020B0603020202020204" pitchFamily="34" charset="0"/>
                <a:sym typeface="Trebuchet MS"/>
              </a:rPr>
              <a:t>190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international bilateral contracts</a:t>
            </a: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Over </a:t>
            </a:r>
            <a:r>
              <a:rPr lang="en-US" sz="984" b="1" kern="0" dirty="0">
                <a:solidFill>
                  <a:schemeClr val="accent1"/>
                </a:solidFill>
                <a:latin typeface="Trebuchet MS" panose="020B0603020202020204" pitchFamily="34" charset="0"/>
                <a:sym typeface="Trebuchet MS"/>
              </a:rPr>
              <a:t>460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contracts as part of the ERASMUS+ program</a:t>
            </a: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Participation in the</a:t>
            </a:r>
            <a:r>
              <a:rPr lang="pl-PL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international and national development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programmes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e.g.: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Horizon 2020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University has already participated in the implementation of 73 projects under the Framework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Programmes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and Horizon 2020.</a:t>
            </a:r>
            <a:b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</a:b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Crystal Brussels Prize received in 2013 in the category of Research and Development Units.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Interreg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Baltic Sea Region,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Interreg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South Baltic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,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Regional Operational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for the Pomeranian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Voivodeship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,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Operational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Knowledge Education Development,</a:t>
            </a:r>
          </a:p>
          <a:p>
            <a:pPr marL="200911" indent="-200911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Operational </a:t>
            </a:r>
            <a:r>
              <a:rPr lang="en-US" sz="984" kern="0" dirty="0" err="1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Programme</a:t>
            </a:r>
            <a:r>
              <a:rPr lang="en-US" sz="984" kern="0" dirty="0">
                <a:solidFill>
                  <a:srgbClr val="222222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sym typeface="Trebuchet MS"/>
              </a:rPr>
              <a:t> Smart Growth,</a:t>
            </a:r>
          </a:p>
        </p:txBody>
      </p:sp>
    </p:spTree>
    <p:extLst>
      <p:ext uri="{BB962C8B-B14F-4D97-AF65-F5344CB8AC3E}">
        <p14:creationId xmlns:p14="http://schemas.microsoft.com/office/powerpoint/2010/main" val="29286716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17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UNIVERSITY OF GDAŃSK FACULTIES</a:t>
            </a:r>
          </a:p>
        </p:txBody>
      </p:sp>
      <p:sp>
        <p:nvSpPr>
          <p:cNvPr id="226" name="TextBox 32"/>
          <p:cNvSpPr txBox="1"/>
          <p:nvPr/>
        </p:nvSpPr>
        <p:spPr>
          <a:xfrm>
            <a:off x="2160240" y="2498413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marL="285750" indent="-285750" algn="just"/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Biology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Medical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Biology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Valori</a:t>
            </a:r>
            <a:r>
              <a:rPr lang="en-GB" sz="1000" b="1" dirty="0">
                <a:solidFill>
                  <a:srgbClr val="4D4D4D"/>
                </a:solidFill>
                <a:latin typeface="+mj-lt"/>
              </a:rPr>
              <a:t>z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ation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and Management </a:t>
            </a: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of Natural</a:t>
            </a:r>
            <a:r>
              <a:rPr lang="en-GB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Resources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</a:p>
          <a:p>
            <a:pPr algn="just"/>
            <a:endParaRPr lang="pl-PL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endParaRPr lang="en-US" sz="984" kern="0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91F8AD-3E02-4EBF-A949-5555F2D19EBD}"/>
              </a:ext>
            </a:extLst>
          </p:cNvPr>
          <p:cNvSpPr/>
          <p:nvPr/>
        </p:nvSpPr>
        <p:spPr>
          <a:xfrm>
            <a:off x="5040560" y="24928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Faculty</a:t>
            </a:r>
            <a:r>
              <a:rPr lang="pl-PL" sz="10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Chemistry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Business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Chemistry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Chemistry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Environment</a:t>
            </a:r>
            <a:r>
              <a:rPr lang="en-GB" sz="1000" b="1" dirty="0">
                <a:solidFill>
                  <a:srgbClr val="4D4D4D"/>
                </a:solidFill>
                <a:latin typeface="+mj-lt"/>
              </a:rPr>
              <a:t>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Protection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507952-E7C1-45AA-AF3E-331EE632F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08" y="3506525"/>
            <a:ext cx="2411760" cy="16080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ECDE79F-2317-4848-A75E-086078E96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3505847"/>
            <a:ext cx="2412776" cy="16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165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18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UNIVERSITY OF GDAŃSK FACULTIES</a:t>
            </a:r>
          </a:p>
        </p:txBody>
      </p:sp>
      <p:sp>
        <p:nvSpPr>
          <p:cNvPr id="226" name="TextBox 32"/>
          <p:cNvSpPr txBox="1"/>
          <p:nvPr/>
        </p:nvSpPr>
        <p:spPr>
          <a:xfrm>
            <a:off x="539552" y="2125565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algn="just"/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Faculty</a:t>
            </a:r>
            <a:r>
              <a:rPr lang="pl-PL" sz="10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Languages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American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Kashubian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Ethnolinguistics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English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German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Classical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Polish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Romance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Russian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Philology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Iberian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Cultur</a:t>
            </a:r>
            <a:r>
              <a:rPr lang="en-GB" sz="1000" b="1" dirty="0">
                <a:solidFill>
                  <a:srgbClr val="4D4D4D"/>
                </a:solidFill>
                <a:latin typeface="+mj-lt"/>
              </a:rPr>
              <a:t>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Applied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Linguistics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Logopedics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Russian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Chinese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Scandanavian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Slavic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Balkan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Eastern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Studium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Humanitatis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–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Traditions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of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European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Civilization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Theat</a:t>
            </a:r>
            <a:r>
              <a:rPr lang="en-GB" sz="1000" b="1" dirty="0" err="1">
                <a:solidFill>
                  <a:srgbClr val="4D4D4D"/>
                </a:solidFill>
                <a:latin typeface="+mj-lt"/>
              </a:rPr>
              <a:t>er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Film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and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Audiovisual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Culture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Artistic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Institution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Management</a:t>
            </a: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algn="just"/>
            <a:endParaRPr lang="pl-PL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endParaRPr lang="en-US" sz="984" kern="0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CF81DDA-D360-4DB4-A40D-1F202B3AA8C4}"/>
              </a:ext>
            </a:extLst>
          </p:cNvPr>
          <p:cNvSpPr/>
          <p:nvPr/>
        </p:nvSpPr>
        <p:spPr>
          <a:xfrm>
            <a:off x="4860032" y="180462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/>
            <a:endParaRPr lang="pl-PL" b="1" dirty="0">
              <a:solidFill>
                <a:srgbClr val="E46C0A"/>
              </a:solidFill>
            </a:endParaRPr>
          </a:p>
          <a:p>
            <a:pPr algn="just"/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Faculty</a:t>
            </a:r>
            <a:r>
              <a:rPr lang="pl-PL" sz="10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History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Archeology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Ethnology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History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History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of Art</a:t>
            </a: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Regional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and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Historic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Tourism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German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Religious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D1050B-BBF0-4646-B03E-B2CAC1CC5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03129"/>
            <a:ext cx="3276018" cy="21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20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19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UNIVERSITY OF GDAŃSK FACULTIES</a:t>
            </a:r>
          </a:p>
        </p:txBody>
      </p:sp>
      <p:sp>
        <p:nvSpPr>
          <p:cNvPr id="226" name="TextBox 32"/>
          <p:cNvSpPr txBox="1"/>
          <p:nvPr/>
        </p:nvSpPr>
        <p:spPr>
          <a:xfrm>
            <a:off x="539552" y="2125565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Faculty of Mat</a:t>
            </a:r>
            <a:r>
              <a:rPr lang="pl-PL" sz="1000" b="1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en-US" sz="1000" b="1" dirty="0" err="1">
                <a:solidFill>
                  <a:schemeClr val="accent1"/>
                </a:solidFill>
                <a:latin typeface="+mj-lt"/>
              </a:rPr>
              <a:t>ematics</a:t>
            </a:r>
            <a:r>
              <a:rPr lang="en-US" sz="1000" b="1" dirty="0">
                <a:solidFill>
                  <a:schemeClr val="accent1"/>
                </a:solidFill>
                <a:latin typeface="+mj-lt"/>
              </a:rPr>
              <a:t>, Physics and Informatics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Nuclear Safety and Radiological Protection 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Bioinformatics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Physics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Medical Physics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Informatics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Mathematics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Mathematics (in English)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Medical Physics (in English)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Physics (in English)</a:t>
            </a:r>
          </a:p>
          <a:p>
            <a:pPr marL="285750" indent="-285750" algn="just"/>
            <a:endParaRPr lang="en-US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en-US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en-US" sz="1000" b="1" dirty="0">
              <a:solidFill>
                <a:srgbClr val="E46C0A"/>
              </a:solidFill>
              <a:latin typeface="+mj-lt"/>
            </a:endParaRPr>
          </a:p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Faculty of Social Sciences 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National Security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Diplomacy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Journalism and Social Communication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Philosophy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Pedagogy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Special Pedagogy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Pedagogy of Early Education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Political Science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Social Work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Psychology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Sociology</a:t>
            </a: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algn="just"/>
            <a:endParaRPr lang="pl-PL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endParaRPr lang="en-US" sz="984" kern="0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DE379A7-B8F9-4F95-8198-35E49EE13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25565"/>
            <a:ext cx="2555776" cy="17040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1E826A-E144-4091-9074-047CED840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03371"/>
            <a:ext cx="255577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39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</a:t>
            </a:fld>
            <a:endParaRPr kern="0" dirty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C9A96B7-AFFC-425B-AC53-0E2A2E30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249751"/>
            <a:ext cx="5981395" cy="3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0">
            <a:extLst>
              <a:ext uri="{FF2B5EF4-FFF2-40B4-BE49-F238E27FC236}">
                <a16:creationId xmlns:a16="http://schemas.microsoft.com/office/drawing/2014/main" id="{EB53AF2B-B2F5-40B1-A06D-752FD2DA6D5B}"/>
              </a:ext>
            </a:extLst>
          </p:cNvPr>
          <p:cNvSpPr txBox="1"/>
          <p:nvPr/>
        </p:nvSpPr>
        <p:spPr>
          <a:xfrm>
            <a:off x="2223665" y="1365649"/>
            <a:ext cx="5444679" cy="421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>
            <a:lvl1pPr defTabSz="1828433">
              <a:spcBef>
                <a:spcPts val="0"/>
              </a:spcBef>
              <a:defRPr sz="2800" b="1">
                <a:solidFill>
                  <a:srgbClr val="F1B743"/>
                </a:solidFill>
              </a:defRPr>
            </a:lvl1pPr>
          </a:lstStyle>
          <a:p>
            <a:pPr algn="just" defTabSz="1285571" fontAlgn="auto" hangingPunct="0">
              <a:spcAft>
                <a:spcPts val="0"/>
              </a:spcAft>
            </a:pPr>
            <a:r>
              <a:rPr lang="pl-PL" sz="1969" kern="0" dirty="0">
                <a:latin typeface="Trebuchet MS"/>
                <a:sym typeface="Trebuchet MS"/>
              </a:rPr>
              <a:t>Gdańsk, Gdynia, Sopot</a:t>
            </a:r>
            <a:endParaRPr sz="1969" kern="0" dirty="0">
              <a:latin typeface="Trebuchet MS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98F1439-310C-4DA1-896C-393218C471A8}"/>
              </a:ext>
            </a:extLst>
          </p:cNvPr>
          <p:cNvSpPr/>
          <p:nvPr/>
        </p:nvSpPr>
        <p:spPr>
          <a:xfrm>
            <a:off x="7717781" y="1576174"/>
            <a:ext cx="504056" cy="214085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6D4E8A4-E894-45B9-AE0C-19C6539535F7}"/>
              </a:ext>
            </a:extLst>
          </p:cNvPr>
          <p:cNvSpPr/>
          <p:nvPr/>
        </p:nvSpPr>
        <p:spPr>
          <a:xfrm>
            <a:off x="7590926" y="1600126"/>
            <a:ext cx="648072" cy="2140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20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UNIVERSITY OF GDAŃSK FACULTIES</a:t>
            </a:r>
          </a:p>
        </p:txBody>
      </p:sp>
      <p:sp>
        <p:nvSpPr>
          <p:cNvPr id="226" name="TextBox 32"/>
          <p:cNvSpPr txBox="1"/>
          <p:nvPr/>
        </p:nvSpPr>
        <p:spPr>
          <a:xfrm>
            <a:off x="539552" y="2125565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Faculty of Oceanography and Geography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Geography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Geology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Spatial Economy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Water Economics and Protection 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of Water Resources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Marine Ichthyology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Oceanography</a:t>
            </a:r>
          </a:p>
          <a:p>
            <a:pPr marL="285750" indent="-285750" algn="just"/>
            <a:endParaRPr lang="en-US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en-US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algn="just"/>
            <a:endParaRPr lang="pl-PL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endParaRPr lang="en-US" sz="984" kern="0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455192-7B59-4108-90D6-8AF19C9EF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0" y="4118320"/>
            <a:ext cx="2123728" cy="14159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98673-0751-4766-9587-389C24DC5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4" y="4123539"/>
            <a:ext cx="2123728" cy="14159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1F9DE39-3EE1-4F4D-BEA5-C2D50DD91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31" y="4118320"/>
            <a:ext cx="2121293" cy="141437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CE8E80A-2D35-415A-A349-63399103B5C0}"/>
              </a:ext>
            </a:extLst>
          </p:cNvPr>
          <p:cNvSpPr/>
          <p:nvPr/>
        </p:nvSpPr>
        <p:spPr>
          <a:xfrm>
            <a:off x="3347864" y="212556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Faculty of Law and Administration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Administration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European Business Administration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Criminology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Taxation and Tax Consultancy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Law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Law and Administration in the Economy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372F33E-6F83-4BDD-9C09-2F9F16F0F54B}"/>
              </a:ext>
            </a:extLst>
          </p:cNvPr>
          <p:cNvSpPr/>
          <p:nvPr/>
        </p:nvSpPr>
        <p:spPr>
          <a:xfrm>
            <a:off x="6117636" y="21255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Intercollegiate Faculty of Biotechnology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Biotechnology</a:t>
            </a:r>
          </a:p>
        </p:txBody>
      </p:sp>
    </p:spTree>
    <p:extLst>
      <p:ext uri="{BB962C8B-B14F-4D97-AF65-F5344CB8AC3E}">
        <p14:creationId xmlns:p14="http://schemas.microsoft.com/office/powerpoint/2010/main" val="27499804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21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UNIVERSITY OF GDAŃSK FACULTIES</a:t>
            </a:r>
          </a:p>
        </p:txBody>
      </p:sp>
      <p:sp>
        <p:nvSpPr>
          <p:cNvPr id="226" name="TextBox 32"/>
          <p:cNvSpPr txBox="1"/>
          <p:nvPr/>
        </p:nvSpPr>
        <p:spPr>
          <a:xfrm>
            <a:off x="1547664" y="2123983"/>
            <a:ext cx="6732094" cy="2769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/>
          <a:p>
            <a:pPr algn="just"/>
            <a:r>
              <a:rPr lang="en-US" sz="1000" b="1" dirty="0">
                <a:solidFill>
                  <a:schemeClr val="accent1"/>
                </a:solidFill>
                <a:latin typeface="+mj-lt"/>
              </a:rPr>
              <a:t>Faculty of Management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Finance and Accounting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Finance and Accounting – Financial Analyst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Informatics and Econometrics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Taxation and Tax Consultancy</a:t>
            </a:r>
          </a:p>
          <a:p>
            <a:pPr marL="285750" indent="-285750" algn="just"/>
            <a:r>
              <a:rPr lang="en-US" sz="1000" b="1" dirty="0">
                <a:solidFill>
                  <a:srgbClr val="4D4D4D"/>
                </a:solidFill>
                <a:latin typeface="+mj-lt"/>
              </a:rPr>
              <a:t>Management</a:t>
            </a:r>
          </a:p>
          <a:p>
            <a:pPr marL="285750" indent="-285750" algn="just"/>
            <a:endParaRPr lang="en-US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en-US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algn="just"/>
            <a:endParaRPr lang="pl-PL" sz="1000" b="1" dirty="0">
              <a:solidFill>
                <a:srgbClr val="E46C0A"/>
              </a:solidFill>
              <a:latin typeface="+mj-lt"/>
            </a:endParaRPr>
          </a:p>
          <a:p>
            <a:pPr marL="285750" indent="-285750" algn="just"/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</a:pPr>
            <a:endParaRPr lang="en-US" sz="984" kern="0" dirty="0">
              <a:solidFill>
                <a:srgbClr val="222222">
                  <a:lumMod val="50000"/>
                  <a:lumOff val="50000"/>
                </a:srgbClr>
              </a:solidFill>
              <a:latin typeface="Trebuchet MS" panose="020B0603020202020204" pitchFamily="34" charset="0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411BFE-3F2C-417B-8D5A-9A8DBDFE1622}"/>
              </a:ext>
            </a:extLst>
          </p:cNvPr>
          <p:cNvSpPr/>
          <p:nvPr/>
        </p:nvSpPr>
        <p:spPr>
          <a:xfrm>
            <a:off x="5220072" y="212398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Faculty</a:t>
            </a:r>
            <a:r>
              <a:rPr lang="pl-PL" sz="10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pl-PL" sz="1000" b="1" dirty="0" err="1">
                <a:solidFill>
                  <a:schemeClr val="accent1"/>
                </a:solidFill>
                <a:latin typeface="+mj-lt"/>
              </a:rPr>
              <a:t>Economics</a:t>
            </a:r>
            <a:endParaRPr lang="pl-PL" sz="1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Ecological</a:t>
            </a:r>
            <a:r>
              <a:rPr lang="pl-PL" sz="1000" b="1" dirty="0">
                <a:solidFill>
                  <a:srgbClr val="4D4D4D"/>
                </a:solidFill>
                <a:latin typeface="+mj-lt"/>
              </a:rPr>
              <a:t> Business and Technology </a:t>
            </a:r>
          </a:p>
          <a:p>
            <a:pPr marL="285750" indent="-285750" algn="just"/>
            <a:r>
              <a:rPr lang="pl-PL" sz="1000" b="1" dirty="0" err="1">
                <a:solidFill>
                  <a:srgbClr val="4D4D4D"/>
                </a:solidFill>
                <a:latin typeface="+mj-lt"/>
              </a:rPr>
              <a:t>Economics</a:t>
            </a:r>
            <a:endParaRPr lang="pl-PL" sz="1000" b="1" dirty="0">
              <a:solidFill>
                <a:srgbClr val="4D4D4D"/>
              </a:solidFill>
              <a:latin typeface="+mj-lt"/>
            </a:endParaRPr>
          </a:p>
          <a:p>
            <a:pPr marL="285750" indent="-285750" algn="just"/>
            <a:r>
              <a:rPr lang="pl-PL" sz="1000" b="1" dirty="0">
                <a:solidFill>
                  <a:srgbClr val="4D4D4D"/>
                </a:solidFill>
                <a:latin typeface="+mj-lt"/>
              </a:rPr>
              <a:t>International Business Relations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659B04C-C11C-4F07-9008-77987AD00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7" y="3495853"/>
            <a:ext cx="2365315" cy="15770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9A3843C-7712-4257-A188-1E2953557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8836"/>
            <a:ext cx="2365315" cy="15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5913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22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THE UNIVERSITY OF GDANSK</a:t>
            </a:r>
            <a:b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also offers </a:t>
            </a:r>
            <a:endParaRPr lang="pl-PL" sz="3797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941EF0-FAD7-40E3-BB40-D6A6506BB9BA}"/>
              </a:ext>
            </a:extLst>
          </p:cNvPr>
          <p:cNvSpPr txBox="1"/>
          <p:nvPr/>
        </p:nvSpPr>
        <p:spPr>
          <a:xfrm>
            <a:off x="3056681" y="3068960"/>
            <a:ext cx="5890330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 err="1">
                <a:solidFill>
                  <a:srgbClr val="4D4D4D"/>
                </a:solidFill>
                <a:latin typeface="+mj-lt"/>
              </a:rPr>
              <a:t>Doctoral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rgbClr val="4D4D4D"/>
                </a:solidFill>
                <a:latin typeface="+mj-lt"/>
              </a:rPr>
              <a:t>Post-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graduate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Studies</a:t>
            </a: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 err="1">
                <a:solidFill>
                  <a:srgbClr val="4D4D4D"/>
                </a:solidFill>
                <a:latin typeface="+mj-lt"/>
              </a:rPr>
              <a:t>Foreign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Language Courses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rgbClr val="4D4D4D"/>
                </a:solidFill>
                <a:latin typeface="+mj-lt"/>
              </a:rPr>
              <a:t>English,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Chinese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, French, Spanish,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Japanese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, German, Russian, </a:t>
            </a:r>
          </a:p>
          <a:p>
            <a:pPr>
              <a:buClr>
                <a:schemeClr val="accent1"/>
              </a:buClr>
            </a:pPr>
            <a:r>
              <a:rPr lang="pl-PL" sz="1500" dirty="0">
                <a:solidFill>
                  <a:srgbClr val="4D4D4D"/>
                </a:solidFill>
                <a:latin typeface="+mj-lt"/>
              </a:rPr>
              <a:t>     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Swedish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,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Italian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,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Polish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for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Foreigners</a:t>
            </a: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500" dirty="0">
                <a:solidFill>
                  <a:srgbClr val="4D4D4D"/>
                </a:solidFill>
                <a:latin typeface="+mj-lt"/>
              </a:rPr>
              <a:t>A</a:t>
            </a:r>
            <a:r>
              <a:rPr lang="en-GB" sz="1500" dirty="0">
                <a:solidFill>
                  <a:srgbClr val="4D4D4D"/>
                </a:solidFill>
                <a:latin typeface="+mj-lt"/>
              </a:rPr>
              <a:t>n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e-learning program for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teaching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Polish</a:t>
            </a:r>
            <a:r>
              <a:rPr lang="pl-PL" sz="1500" dirty="0">
                <a:solidFill>
                  <a:srgbClr val="4D4D4D"/>
                </a:solidFill>
                <a:latin typeface="+mj-lt"/>
              </a:rPr>
              <a:t> to </a:t>
            </a:r>
            <a:r>
              <a:rPr lang="pl-PL" sz="1500" dirty="0" err="1">
                <a:solidFill>
                  <a:srgbClr val="4D4D4D"/>
                </a:solidFill>
                <a:latin typeface="+mj-lt"/>
              </a:rPr>
              <a:t>foreigners</a:t>
            </a:r>
            <a:endParaRPr lang="pl-PL" sz="1500" dirty="0">
              <a:solidFill>
                <a:srgbClr val="4D4D4D"/>
              </a:solidFill>
              <a:latin typeface="+mj-l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3D8E3AC-6D6B-42BA-AC6D-F6A5ACB35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060848"/>
            <a:ext cx="22593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49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23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THE UNIVERSITY OF GDANSK</a:t>
            </a:r>
            <a:b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also offers </a:t>
            </a:r>
            <a:endParaRPr lang="pl-PL" sz="3797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941EF0-FAD7-40E3-BB40-D6A6506BB9BA}"/>
              </a:ext>
            </a:extLst>
          </p:cNvPr>
          <p:cNvSpPr txBox="1"/>
          <p:nvPr/>
        </p:nvSpPr>
        <p:spPr>
          <a:xfrm>
            <a:off x="611560" y="1916832"/>
            <a:ext cx="3388748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Academic choir, which has won the world’s top prizes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JANTAR Song and Dance Ensemble 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Student Photographic Agency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University Film Chronicle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‘The Loves of a Blonde’ Film Club and literary club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University Cultural Collective</a:t>
            </a:r>
            <a:endParaRPr lang="pl-PL" sz="1000" dirty="0">
              <a:solidFill>
                <a:srgbClr val="838787"/>
              </a:solidFill>
              <a:latin typeface="+mn-lt"/>
              <a:cs typeface="+mn-cs"/>
              <a:sym typeface="Trebuchet MS"/>
            </a:endParaRP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happenings, meetings, exhibitions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12FA3A-FF88-4111-9803-DECE8BA8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6" y="2924944"/>
            <a:ext cx="4265377" cy="28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865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24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The University’s Academic Sports Union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941EF0-FAD7-40E3-BB40-D6A6506BB9BA}"/>
              </a:ext>
            </a:extLst>
          </p:cNvPr>
          <p:cNvSpPr txBox="1"/>
          <p:nvPr/>
        </p:nvSpPr>
        <p:spPr>
          <a:xfrm>
            <a:off x="4561047" y="1866292"/>
            <a:ext cx="2134174" cy="4519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Sport A</a:t>
            </a:r>
            <a:r>
              <a:rPr lang="pl-PL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erob</a:t>
            </a:r>
            <a:r>
              <a:rPr lang="en-GB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ics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Badminton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Judo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Shotokan</a:t>
            </a: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Karate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Mountain Biking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Basketball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Light Athletics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Skiing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Hang-gliding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Soccer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Handball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Swimming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Volleyball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Snowboard</a:t>
            </a:r>
            <a:r>
              <a:rPr lang="en-GB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Powerlifting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Dance</a:t>
            </a: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– </a:t>
            </a: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pl-PL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heerleaders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Ten</a:t>
            </a: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n</a:t>
            </a:r>
            <a:r>
              <a:rPr lang="pl-PL" sz="13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and</a:t>
            </a: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Table Tennis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Tourism</a:t>
            </a:r>
            <a:endParaRPr lang="pl-PL" sz="1300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Climbing</a:t>
            </a:r>
            <a:r>
              <a:rPr lang="pl-PL" sz="1300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27F785-9912-4414-B2C4-156B77C04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64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25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39" y="950565"/>
            <a:ext cx="6356709" cy="6123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797" dirty="0">
                <a:solidFill>
                  <a:srgbClr val="002060"/>
                </a:solidFill>
                <a:latin typeface="Trebuchet MS" panose="020B0603020202020204" pitchFamily="34" charset="0"/>
              </a:rPr>
              <a:t>Student Scientific Circles and Organizations</a:t>
            </a:r>
            <a:endParaRPr lang="pl-PL" sz="3797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941EF0-FAD7-40E3-BB40-D6A6506BB9BA}"/>
              </a:ext>
            </a:extLst>
          </p:cNvPr>
          <p:cNvSpPr txBox="1"/>
          <p:nvPr/>
        </p:nvSpPr>
        <p:spPr>
          <a:xfrm>
            <a:off x="539552" y="1751518"/>
            <a:ext cx="4917821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Over 200 student scientific circles across all faculties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International Associations and Organizations – AIESEC, AEGEE, ELSA </a:t>
            </a:r>
          </a:p>
          <a:p>
            <a:pPr marL="171450" indent="-171450"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Programs for students: </a:t>
            </a:r>
          </a:p>
          <a:p>
            <a:pPr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</a:pPr>
            <a:r>
              <a:rPr lang="pl-PL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- </a:t>
            </a: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ERASMUS - International Student Exchange Program</a:t>
            </a:r>
          </a:p>
          <a:p>
            <a:pPr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</a:pPr>
            <a:r>
              <a:rPr lang="pl-PL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- </a:t>
            </a: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MOST Program</a:t>
            </a:r>
          </a:p>
          <a:p>
            <a:pPr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</a:pPr>
            <a:r>
              <a:rPr lang="pl-PL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- </a:t>
            </a: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Training and internships in institutions and businesses</a:t>
            </a:r>
            <a:endParaRPr lang="pl-PL" sz="1200" dirty="0">
              <a:solidFill>
                <a:srgbClr val="838787"/>
              </a:solidFill>
              <a:latin typeface="+mn-lt"/>
              <a:cs typeface="+mn-cs"/>
              <a:sym typeface="Trebuchet MS"/>
            </a:endParaRPr>
          </a:p>
          <a:p>
            <a:pPr defTabSz="584200" fontAlgn="auto" hangingPunct="0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200" dirty="0">
                <a:solidFill>
                  <a:srgbClr val="838787"/>
                </a:solidFill>
                <a:latin typeface="+mn-lt"/>
                <a:cs typeface="+mn-cs"/>
                <a:sym typeface="Trebuchet MS"/>
              </a:rPr>
              <a:t> all over Poland and abroad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EEA3BB1-700D-4E8E-9536-3F10ED88C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35975"/>
            <a:ext cx="4214226" cy="28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5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hank You"/>
          <p:cNvSpPr txBox="1">
            <a:spLocks noGrp="1"/>
          </p:cNvSpPr>
          <p:nvPr>
            <p:ph type="title"/>
          </p:nvPr>
        </p:nvSpPr>
        <p:spPr>
          <a:xfrm>
            <a:off x="2151739" y="2463543"/>
            <a:ext cx="4840523" cy="652540"/>
          </a:xfrm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3</a:t>
            </a:fld>
            <a:endParaRPr kern="0" dirty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EB53AF2B-B2F5-40B1-A06D-752FD2DA6D5B}"/>
              </a:ext>
            </a:extLst>
          </p:cNvPr>
          <p:cNvSpPr txBox="1"/>
          <p:nvPr/>
        </p:nvSpPr>
        <p:spPr>
          <a:xfrm>
            <a:off x="2223665" y="1365649"/>
            <a:ext cx="5444679" cy="421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>
            <a:lvl1pPr defTabSz="1828433">
              <a:spcBef>
                <a:spcPts val="0"/>
              </a:spcBef>
              <a:defRPr sz="2800" b="1">
                <a:solidFill>
                  <a:srgbClr val="F1B743"/>
                </a:solidFill>
              </a:defRPr>
            </a:lvl1pPr>
          </a:lstStyle>
          <a:p>
            <a:pPr algn="just" defTabSz="1285571" fontAlgn="auto" hangingPunct="0">
              <a:spcAft>
                <a:spcPts val="0"/>
              </a:spcAft>
            </a:pPr>
            <a:r>
              <a:rPr lang="pl-PL" sz="1969" kern="0" dirty="0">
                <a:latin typeface="Trebuchet MS"/>
                <a:sym typeface="Trebuchet MS"/>
              </a:rPr>
              <a:t>GDYNIA</a:t>
            </a:r>
            <a:endParaRPr sz="1969" kern="0" dirty="0">
              <a:latin typeface="Trebuchet MS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98F1439-310C-4DA1-896C-393218C471A8}"/>
              </a:ext>
            </a:extLst>
          </p:cNvPr>
          <p:cNvSpPr/>
          <p:nvPr/>
        </p:nvSpPr>
        <p:spPr>
          <a:xfrm>
            <a:off x="7717781" y="1576174"/>
            <a:ext cx="504056" cy="214085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6D4E8A4-E894-45B9-AE0C-19C6539535F7}"/>
              </a:ext>
            </a:extLst>
          </p:cNvPr>
          <p:cNvSpPr/>
          <p:nvPr/>
        </p:nvSpPr>
        <p:spPr>
          <a:xfrm>
            <a:off x="7590926" y="1600126"/>
            <a:ext cx="648072" cy="2140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487C1C-B689-422E-8E39-327E64DCF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772476" cy="25157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37B0B4-E5F8-490E-A2C6-EB3694D9A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47" y="1712958"/>
            <a:ext cx="3044952" cy="200558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BC8CD6-CA8B-48FF-9C15-97B3E1A14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47" y="3951509"/>
            <a:ext cx="3358260" cy="2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12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4</a:t>
            </a:fld>
            <a:endParaRPr kern="0" dirty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EB53AF2B-B2F5-40B1-A06D-752FD2DA6D5B}"/>
              </a:ext>
            </a:extLst>
          </p:cNvPr>
          <p:cNvSpPr txBox="1"/>
          <p:nvPr/>
        </p:nvSpPr>
        <p:spPr>
          <a:xfrm>
            <a:off x="2223665" y="1365649"/>
            <a:ext cx="5444679" cy="421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>
            <a:lvl1pPr defTabSz="1828433">
              <a:spcBef>
                <a:spcPts val="0"/>
              </a:spcBef>
              <a:defRPr sz="2800" b="1">
                <a:solidFill>
                  <a:srgbClr val="F1B743"/>
                </a:solidFill>
              </a:defRPr>
            </a:lvl1pPr>
          </a:lstStyle>
          <a:p>
            <a:pPr algn="just" defTabSz="1285571" fontAlgn="auto" hangingPunct="0">
              <a:spcAft>
                <a:spcPts val="0"/>
              </a:spcAft>
            </a:pPr>
            <a:r>
              <a:rPr lang="pl-PL" sz="1969" kern="0" dirty="0">
                <a:latin typeface="Trebuchet MS"/>
                <a:sym typeface="Trebuchet MS"/>
              </a:rPr>
              <a:t>SOPOT</a:t>
            </a:r>
            <a:endParaRPr sz="1969" kern="0" dirty="0">
              <a:latin typeface="Trebuchet MS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98F1439-310C-4DA1-896C-393218C471A8}"/>
              </a:ext>
            </a:extLst>
          </p:cNvPr>
          <p:cNvSpPr/>
          <p:nvPr/>
        </p:nvSpPr>
        <p:spPr>
          <a:xfrm>
            <a:off x="7717781" y="1576174"/>
            <a:ext cx="504056" cy="214085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6D4E8A4-E894-45B9-AE0C-19C6539535F7}"/>
              </a:ext>
            </a:extLst>
          </p:cNvPr>
          <p:cNvSpPr/>
          <p:nvPr/>
        </p:nvSpPr>
        <p:spPr>
          <a:xfrm>
            <a:off x="7590926" y="1600126"/>
            <a:ext cx="648072" cy="2140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E63883-548C-4A9B-844E-3CC8E3ECE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572000" cy="304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B6F25A-0722-4F47-8FC8-AC55D2B73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78" y="1988840"/>
            <a:ext cx="3127446" cy="208556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B06CD22-597E-4869-AA3C-2D57C56E4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77" y="4239043"/>
            <a:ext cx="2672597" cy="17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16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5</a:t>
            </a:fld>
            <a:endParaRPr kern="0" dirty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EB53AF2B-B2F5-40B1-A06D-752FD2DA6D5B}"/>
              </a:ext>
            </a:extLst>
          </p:cNvPr>
          <p:cNvSpPr txBox="1"/>
          <p:nvPr/>
        </p:nvSpPr>
        <p:spPr>
          <a:xfrm>
            <a:off x="2223665" y="1365649"/>
            <a:ext cx="5444679" cy="421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tIns="32146" rIns="32146" bIns="32146" numCol="1" anchor="t">
            <a:noAutofit/>
          </a:bodyPr>
          <a:lstStyle>
            <a:lvl1pPr defTabSz="1828433">
              <a:spcBef>
                <a:spcPts val="0"/>
              </a:spcBef>
              <a:defRPr sz="2800" b="1">
                <a:solidFill>
                  <a:srgbClr val="F1B743"/>
                </a:solidFill>
              </a:defRPr>
            </a:lvl1pPr>
          </a:lstStyle>
          <a:p>
            <a:pPr algn="just" defTabSz="1285571" fontAlgn="auto" hangingPunct="0">
              <a:spcAft>
                <a:spcPts val="0"/>
              </a:spcAft>
            </a:pPr>
            <a:r>
              <a:rPr lang="pl-PL" sz="1969" kern="0" dirty="0">
                <a:latin typeface="Trebuchet MS"/>
                <a:sym typeface="Trebuchet MS"/>
              </a:rPr>
              <a:t>GDAŃSK</a:t>
            </a:r>
            <a:endParaRPr sz="1969" kern="0" dirty="0">
              <a:latin typeface="Trebuchet MS"/>
              <a:sym typeface="Trebuchet M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98F1439-310C-4DA1-896C-393218C471A8}"/>
              </a:ext>
            </a:extLst>
          </p:cNvPr>
          <p:cNvSpPr/>
          <p:nvPr/>
        </p:nvSpPr>
        <p:spPr>
          <a:xfrm>
            <a:off x="7717781" y="1576174"/>
            <a:ext cx="504056" cy="214085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6D4E8A4-E894-45B9-AE0C-19C6539535F7}"/>
              </a:ext>
            </a:extLst>
          </p:cNvPr>
          <p:cNvSpPr/>
          <p:nvPr/>
        </p:nvSpPr>
        <p:spPr>
          <a:xfrm>
            <a:off x="7590926" y="1600126"/>
            <a:ext cx="648072" cy="2140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D0F6A2-8B60-4BE6-8A84-BDC579BE0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3" y="2353942"/>
            <a:ext cx="2277154" cy="151810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94EA83F-D1C9-4464-BC61-9469F0635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48" y="1922767"/>
            <a:ext cx="4847213" cy="323240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140E3E-5AAD-4A5E-8F10-7C6703EF2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3" y="4077072"/>
            <a:ext cx="3030984" cy="20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81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6</a:t>
            </a:fld>
            <a:endParaRPr kern="0" dirty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grpSp>
        <p:nvGrpSpPr>
          <p:cNvPr id="215" name="Group 1"/>
          <p:cNvGrpSpPr/>
          <p:nvPr/>
        </p:nvGrpSpPr>
        <p:grpSpPr>
          <a:xfrm>
            <a:off x="3133476" y="1625667"/>
            <a:ext cx="5805141" cy="3769474"/>
            <a:chOff x="0" y="-1"/>
            <a:chExt cx="4794720" cy="5361028"/>
          </a:xfrm>
        </p:grpSpPr>
        <p:sp>
          <p:nvSpPr>
            <p:cNvPr id="213" name="TextBox 32"/>
            <p:cNvSpPr txBox="1"/>
            <p:nvPr/>
          </p:nvSpPr>
          <p:spPr>
            <a:xfrm>
              <a:off x="0" y="1421891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Population of approximately</a:t>
              </a:r>
              <a:r>
                <a:rPr lang="pl-PL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 </a:t>
              </a: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1.3 million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Tri-city Landscape Park, known as the </a:t>
              </a:r>
              <a:r>
                <a:rPr lang="pl-PL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"</a:t>
              </a: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lungs of the Tri-City", </a:t>
              </a:r>
              <a:b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</a:b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covers an</a:t>
              </a:r>
              <a:r>
                <a:rPr lang="pl-PL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 </a:t>
              </a: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area of 20ha and provides fresh</a:t>
              </a:r>
              <a:r>
                <a:rPr lang="pl-PL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 </a:t>
              </a: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air, free from smog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Seaside location 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Efficient public transport (bus, </a:t>
              </a:r>
              <a:r>
                <a:rPr lang="pl-PL" sz="1406" kern="0" dirty="0" err="1">
                  <a:solidFill>
                    <a:srgbClr val="838787"/>
                  </a:solidFill>
                  <a:latin typeface="Trebuchet MS"/>
                  <a:sym typeface="Trebuchet MS"/>
                </a:rPr>
                <a:t>streetcar</a:t>
              </a: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, rapid transport railroad) 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Access to highway system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Regional and international railroad connections</a:t>
              </a:r>
            </a:p>
          </p:txBody>
        </p:sp>
        <p:sp>
          <p:nvSpPr>
            <p:cNvPr id="214" name="Rectangle 20"/>
            <p:cNvSpPr txBox="1"/>
            <p:nvPr/>
          </p:nvSpPr>
          <p:spPr>
            <a:xfrm>
              <a:off x="0" y="-1"/>
              <a:ext cx="4496999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algn="just" defTabSz="1285571" fontAlgn="auto" hangingPunct="0">
                <a:spcAft>
                  <a:spcPts val="0"/>
                </a:spcAft>
              </a:pPr>
              <a:r>
                <a:rPr lang="pl-PL" sz="1969" kern="0" dirty="0" err="1">
                  <a:latin typeface="Trebuchet MS"/>
                  <a:sym typeface="Trebuchet MS"/>
                </a:rPr>
                <a:t>Seaside</a:t>
              </a:r>
              <a:r>
                <a:rPr lang="pl-PL" sz="1969" kern="0" dirty="0">
                  <a:latin typeface="Trebuchet MS"/>
                  <a:sym typeface="Trebuchet MS"/>
                </a:rPr>
                <a:t> SPA SOPOT, modern GDYNIA &amp; </a:t>
              </a:r>
              <a:r>
                <a:rPr lang="pl-PL" sz="1969" kern="0" dirty="0" err="1">
                  <a:latin typeface="Trebuchet MS"/>
                  <a:sym typeface="Trebuchet MS"/>
                </a:rPr>
                <a:t>historical</a:t>
              </a:r>
              <a:r>
                <a:rPr lang="pl-PL" sz="1969" kern="0" dirty="0">
                  <a:latin typeface="Trebuchet MS"/>
                  <a:sym typeface="Trebuchet MS"/>
                </a:rPr>
                <a:t> GDAŃSK</a:t>
              </a:r>
              <a:endParaRPr sz="1969" kern="0" dirty="0">
                <a:latin typeface="Trebuchet MS"/>
                <a:sym typeface="Trebuchet MS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633D0709-608A-4FBD-B659-3A7054EBF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1714964"/>
            <a:ext cx="2143125" cy="14294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17C019F-668A-4913-9134-99C750DE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4573590"/>
            <a:ext cx="2134253" cy="14232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C27AD7-DDF0-46DA-BCF1-DEA6C39D5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3144428"/>
            <a:ext cx="2143125" cy="14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644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5785" y="6385478"/>
            <a:ext cx="197170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7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11" name="Tytuł slaj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Tri-</a:t>
            </a:r>
            <a:r>
              <a:rPr lang="pl-PL" dirty="0" err="1"/>
              <a:t>city</a:t>
            </a:r>
            <a:r>
              <a:rPr lang="pl-PL" dirty="0"/>
              <a:t> Metropolis</a:t>
            </a:r>
            <a:endParaRPr dirty="0"/>
          </a:p>
        </p:txBody>
      </p:sp>
      <p:grpSp>
        <p:nvGrpSpPr>
          <p:cNvPr id="215" name="Group 1"/>
          <p:cNvGrpSpPr/>
          <p:nvPr/>
        </p:nvGrpSpPr>
        <p:grpSpPr>
          <a:xfrm>
            <a:off x="3133476" y="1625667"/>
            <a:ext cx="5805141" cy="3769474"/>
            <a:chOff x="0" y="-1"/>
            <a:chExt cx="4794720" cy="5361028"/>
          </a:xfrm>
        </p:grpSpPr>
        <p:sp>
          <p:nvSpPr>
            <p:cNvPr id="213" name="TextBox 32"/>
            <p:cNvSpPr txBox="1"/>
            <p:nvPr/>
          </p:nvSpPr>
          <p:spPr>
            <a:xfrm>
              <a:off x="0" y="1421891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Strategic location in Central Europe </a:t>
              </a:r>
              <a:endParaRPr lang="pl-PL" sz="1406" kern="0" dirty="0">
                <a:solidFill>
                  <a:srgbClr val="838787"/>
                </a:solidFill>
                <a:latin typeface="Trebuchet MS"/>
                <a:sym typeface="Trebuchet MS"/>
              </a:endParaRP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Investor and innovator hubs 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Close cooperation between local authorities, universities, business entities </a:t>
              </a:r>
              <a:b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</a:b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and science and technology institutions</a:t>
              </a:r>
            </a:p>
            <a:p>
              <a:pPr marL="241093" indent="-241093" defTabSz="410751" fontAlgn="auto" hangingPunct="0">
                <a:spcBef>
                  <a:spcPts val="1687"/>
                </a:spcBef>
                <a:spcAft>
                  <a:spcPts val="0"/>
                </a:spcAft>
                <a:buClr>
                  <a:srgbClr val="34A5DA"/>
                </a:buClr>
                <a:buFont typeface="Wingdings" panose="05000000000000000000" pitchFamily="2" charset="2"/>
                <a:buChar char="§"/>
              </a:pPr>
              <a:r>
                <a:rPr lang="en-US" sz="1406" kern="0" dirty="0">
                  <a:solidFill>
                    <a:srgbClr val="838787"/>
                  </a:solidFill>
                  <a:latin typeface="Trebuchet MS"/>
                  <a:sym typeface="Trebuchet MS"/>
                </a:rPr>
                <a:t>Varied and specialized workforce</a:t>
              </a:r>
            </a:p>
          </p:txBody>
        </p:sp>
        <p:sp>
          <p:nvSpPr>
            <p:cNvPr id="214" name="Rectangle 20"/>
            <p:cNvSpPr txBox="1"/>
            <p:nvPr/>
          </p:nvSpPr>
          <p:spPr>
            <a:xfrm>
              <a:off x="0" y="-1"/>
              <a:ext cx="4496999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algn="just" defTabSz="1285571" fontAlgn="auto" hangingPunct="0">
                <a:spcAft>
                  <a:spcPts val="0"/>
                </a:spcAft>
              </a:pPr>
              <a:r>
                <a:rPr lang="pl-PL" sz="1969" kern="0" dirty="0" err="1">
                  <a:latin typeface="Trebuchet MS"/>
                  <a:sym typeface="Trebuchet MS"/>
                </a:rPr>
                <a:t>Seaside</a:t>
              </a:r>
              <a:r>
                <a:rPr lang="pl-PL" sz="1969" kern="0" dirty="0">
                  <a:latin typeface="Trebuchet MS"/>
                  <a:sym typeface="Trebuchet MS"/>
                </a:rPr>
                <a:t> SPA SOPOT, modern GDYNIA &amp; </a:t>
              </a:r>
              <a:r>
                <a:rPr lang="pl-PL" sz="1969" kern="0" dirty="0" err="1">
                  <a:latin typeface="Trebuchet MS"/>
                  <a:sym typeface="Trebuchet MS"/>
                </a:rPr>
                <a:t>historical</a:t>
              </a:r>
              <a:r>
                <a:rPr lang="pl-PL" sz="1969" kern="0" dirty="0">
                  <a:latin typeface="Trebuchet MS"/>
                  <a:sym typeface="Trebuchet MS"/>
                </a:rPr>
                <a:t> GDAŃSK</a:t>
              </a:r>
              <a:endParaRPr sz="1969" kern="0" dirty="0">
                <a:latin typeface="Trebuchet MS"/>
                <a:sym typeface="Trebuchet MS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633D0709-608A-4FBD-B659-3A7054EBF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1714964"/>
            <a:ext cx="2143125" cy="14294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17C019F-668A-4913-9134-99C750DE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4573590"/>
            <a:ext cx="2134253" cy="14232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C27AD7-DDF0-46DA-BCF1-DEA6C39D5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" y="3144428"/>
            <a:ext cx="2143125" cy="14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13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76480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8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0EAC289-99D0-4E2A-B77C-B2B1492EC73B}"/>
              </a:ext>
            </a:extLst>
          </p:cNvPr>
          <p:cNvSpPr txBox="1">
            <a:spLocks/>
          </p:cNvSpPr>
          <p:nvPr/>
        </p:nvSpPr>
        <p:spPr>
          <a:xfrm>
            <a:off x="8653724" y="6391708"/>
            <a:ext cx="261291" cy="227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defTabSz="410751"/>
            <a:fld id="{86CB4B4D-7CA3-9044-876B-883B54F8677D}" type="slidenum">
              <a:rPr lang="pl-PL" sz="1266" kern="0">
                <a:latin typeface="Trebuchet MS"/>
              </a:rPr>
              <a:pPr defTabSz="410751"/>
              <a:t>8</a:t>
            </a:fld>
            <a:endParaRPr lang="pl-PL" sz="1266" kern="0">
              <a:latin typeface="Trebuchet MS"/>
            </a:endParaRPr>
          </a:p>
        </p:txBody>
      </p:sp>
      <p:sp>
        <p:nvSpPr>
          <p:cNvPr id="13" name="Shape 2624">
            <a:extLst>
              <a:ext uri="{FF2B5EF4-FFF2-40B4-BE49-F238E27FC236}">
                <a16:creationId xmlns:a16="http://schemas.microsoft.com/office/drawing/2014/main" id="{1427F778-B10A-410F-AB98-9AF828E35DB5}"/>
              </a:ext>
            </a:extLst>
          </p:cNvPr>
          <p:cNvSpPr/>
          <p:nvPr/>
        </p:nvSpPr>
        <p:spPr>
          <a:xfrm>
            <a:off x="4850929" y="2271166"/>
            <a:ext cx="269080" cy="269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000000">
              <a:alpha val="67000"/>
            </a:srgbClr>
          </a:solidFill>
          <a:ln w="12700">
            <a:miter lim="400000"/>
          </a:ln>
        </p:spPr>
        <p:txBody>
          <a:bodyPr lIns="32146" rIns="32146" anchor="ctr"/>
          <a:lstStyle/>
          <a:p>
            <a:pPr defTabSz="321360" fontAlgn="auto" hangingPunct="0">
              <a:spcBef>
                <a:spcPts val="0"/>
              </a:spcBef>
              <a:spcAft>
                <a:spcPts val="0"/>
              </a:spcAft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2039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03680584-A22A-4861-8863-EE66B98F5EB9}"/>
              </a:ext>
            </a:extLst>
          </p:cNvPr>
          <p:cNvSpPr txBox="1"/>
          <p:nvPr/>
        </p:nvSpPr>
        <p:spPr>
          <a:xfrm>
            <a:off x="7128437" y="2722022"/>
            <a:ext cx="1743206" cy="566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/>
          <a:lstStyle/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r>
              <a:rPr lang="pl-PL" sz="1125" b="1" kern="0" dirty="0">
                <a:solidFill>
                  <a:srgbClr val="34A5DA"/>
                </a:solidFill>
                <a:latin typeface="Trebuchet MS" panose="020B0603020202020204" pitchFamily="34" charset="0"/>
                <a:sym typeface="Trebuchet MS"/>
              </a:rPr>
              <a:t>11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faculties</a:t>
            </a:r>
            <a:endParaRPr lang="pl-PL" sz="1125" b="1" kern="0" dirty="0">
              <a:solidFill>
                <a:srgbClr val="222222"/>
              </a:solidFill>
              <a:latin typeface="Trebuchet MS" panose="020B0603020202020204" pitchFamily="34" charset="0"/>
              <a:sym typeface="Trebuchet MS"/>
            </a:endParaRPr>
          </a:p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r>
              <a:rPr lang="pl-PL" sz="1125" b="1" kern="0" dirty="0">
                <a:solidFill>
                  <a:srgbClr val="34A5DA"/>
                </a:solidFill>
                <a:latin typeface="Trebuchet MS" panose="020B0603020202020204" pitchFamily="34" charset="0"/>
                <a:sym typeface="Trebuchet MS"/>
              </a:rPr>
              <a:t>77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courses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of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study</a:t>
            </a:r>
            <a:endParaRPr lang="pl-PL" sz="1125" b="1" kern="0" dirty="0">
              <a:solidFill>
                <a:srgbClr val="222222"/>
              </a:solidFill>
              <a:latin typeface="Trebuchet MS" panose="020B0603020202020204" pitchFamily="34" charset="0"/>
              <a:sym typeface="Trebuchet MS"/>
            </a:endParaRPr>
          </a:p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r>
              <a:rPr lang="pl-PL" sz="1125" b="1" kern="0" dirty="0">
                <a:solidFill>
                  <a:srgbClr val="34A5DA"/>
                </a:solidFill>
                <a:latin typeface="Trebuchet MS" panose="020B0603020202020204" pitchFamily="34" charset="0"/>
                <a:sym typeface="Trebuchet MS"/>
              </a:rPr>
              <a:t>223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speciali</a:t>
            </a:r>
            <a:r>
              <a:rPr lang="en-GB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z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ations</a:t>
            </a:r>
            <a:endParaRPr sz="1125" kern="0" dirty="0">
              <a:solidFill>
                <a:srgbClr val="838787"/>
              </a:solidFill>
              <a:latin typeface="Trebuchet MS"/>
              <a:sym typeface="Trebuchet MS"/>
            </a:endParaRPr>
          </a:p>
        </p:txBody>
      </p:sp>
      <p:sp>
        <p:nvSpPr>
          <p:cNvPr id="15" name="Shape 2534">
            <a:extLst>
              <a:ext uri="{FF2B5EF4-FFF2-40B4-BE49-F238E27FC236}">
                <a16:creationId xmlns:a16="http://schemas.microsoft.com/office/drawing/2014/main" id="{4868D824-5389-446E-A98D-53EFBF8EC558}"/>
              </a:ext>
            </a:extLst>
          </p:cNvPr>
          <p:cNvSpPr/>
          <p:nvPr/>
        </p:nvSpPr>
        <p:spPr>
          <a:xfrm>
            <a:off x="7655329" y="2287301"/>
            <a:ext cx="220149" cy="269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rgbClr val="000000">
              <a:alpha val="67000"/>
            </a:srgbClr>
          </a:solidFill>
          <a:ln w="12700">
            <a:miter lim="400000"/>
          </a:ln>
        </p:spPr>
        <p:txBody>
          <a:bodyPr lIns="32146" rIns="32146" anchor="ctr"/>
          <a:lstStyle/>
          <a:p>
            <a:pPr defTabSz="321360" fontAlgn="auto" hangingPunct="0">
              <a:spcBef>
                <a:spcPts val="0"/>
              </a:spcBef>
              <a:spcAft>
                <a:spcPts val="0"/>
              </a:spcAft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2039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16A076B1-2F5B-430C-B64D-556CBFD02298}"/>
              </a:ext>
            </a:extLst>
          </p:cNvPr>
          <p:cNvSpPr txBox="1"/>
          <p:nvPr/>
        </p:nvSpPr>
        <p:spPr>
          <a:xfrm>
            <a:off x="4304466" y="2723502"/>
            <a:ext cx="2028028" cy="566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/>
          <a:lstStyle/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r>
              <a:rPr lang="pl-PL" sz="1125" b="1" kern="0" dirty="0">
                <a:solidFill>
                  <a:srgbClr val="34A5DA"/>
                </a:solidFill>
                <a:latin typeface="Trebuchet MS" panose="020B0603020202020204" pitchFamily="34" charset="0"/>
                <a:sym typeface="Trebuchet MS"/>
              </a:rPr>
              <a:t>28 000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graduate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,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doctoral</a:t>
            </a:r>
            <a:r>
              <a:rPr lang="en-GB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and post-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graduate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students</a:t>
            </a:r>
            <a:endParaRPr lang="pl-PL" sz="1125" b="1" kern="0" dirty="0">
              <a:solidFill>
                <a:srgbClr val="222222"/>
              </a:solidFill>
              <a:latin typeface="Trebuchet MS" panose="020B0603020202020204" pitchFamily="34" charset="0"/>
              <a:sym typeface="Trebuchet MS"/>
            </a:endParaRPr>
          </a:p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r>
              <a:rPr lang="pl-PL" sz="1125" b="1" kern="0" dirty="0">
                <a:solidFill>
                  <a:srgbClr val="34A5DA"/>
                </a:solidFill>
                <a:latin typeface="Trebuchet MS" panose="020B0603020202020204" pitchFamily="34" charset="0"/>
                <a:sym typeface="Trebuchet MS"/>
              </a:rPr>
              <a:t>1757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teaching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and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research</a:t>
            </a:r>
            <a:r>
              <a:rPr lang="pl-PL" sz="1125" b="1" kern="0" dirty="0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pl-PL" sz="1125" b="1" kern="0" dirty="0" err="1">
                <a:solidFill>
                  <a:srgbClr val="222222"/>
                </a:solidFill>
                <a:latin typeface="Trebuchet MS" panose="020B0603020202020204" pitchFamily="34" charset="0"/>
                <a:sym typeface="Trebuchet MS"/>
              </a:rPr>
              <a:t>staff</a:t>
            </a:r>
            <a:endParaRPr lang="pl-PL" sz="1125" b="1" kern="0" dirty="0">
              <a:solidFill>
                <a:srgbClr val="222222"/>
              </a:solidFill>
              <a:latin typeface="Trebuchet MS" panose="020B0603020202020204" pitchFamily="34" charset="0"/>
              <a:sym typeface="Trebuchet MS"/>
            </a:endParaRPr>
          </a:p>
          <a:p>
            <a:pPr marL="125011" indent="-117198" defTabSz="695375" fontAlgn="auto" hangingPunct="0">
              <a:spcBef>
                <a:spcPts val="1687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  <a:tabLst>
                <a:tab pos="125011" algn="l"/>
              </a:tabLst>
              <a:defRPr/>
            </a:pPr>
            <a:endParaRPr lang="pl-PL" sz="984" kern="0" dirty="0">
              <a:solidFill>
                <a:srgbClr val="222222"/>
              </a:solidFill>
              <a:latin typeface="Trebuchet MS" panose="020B0603020202020204" pitchFamily="34" charset="0"/>
              <a:sym typeface="Trebuchet MS"/>
            </a:endParaRPr>
          </a:p>
        </p:txBody>
      </p:sp>
      <p:sp>
        <p:nvSpPr>
          <p:cNvPr id="17" name="Shape 2551">
            <a:extLst>
              <a:ext uri="{FF2B5EF4-FFF2-40B4-BE49-F238E27FC236}">
                <a16:creationId xmlns:a16="http://schemas.microsoft.com/office/drawing/2014/main" id="{78F4B81A-146B-4222-98E9-E1A0E01E1AC0}"/>
              </a:ext>
            </a:extLst>
          </p:cNvPr>
          <p:cNvSpPr/>
          <p:nvPr/>
        </p:nvSpPr>
        <p:spPr>
          <a:xfrm>
            <a:off x="6187912" y="4077282"/>
            <a:ext cx="269080" cy="269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0000">
              <a:alpha val="67000"/>
            </a:srgbClr>
          </a:solidFill>
          <a:ln w="12700">
            <a:miter lim="400000"/>
          </a:ln>
        </p:spPr>
        <p:txBody>
          <a:bodyPr lIns="32146" rIns="32146" anchor="ctr"/>
          <a:lstStyle/>
          <a:p>
            <a:pPr defTabSz="321360" fontAlgn="auto" hangingPunct="0">
              <a:spcBef>
                <a:spcPts val="0"/>
              </a:spcBef>
              <a:spcAft>
                <a:spcPts val="0"/>
              </a:spcAft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2039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15B23A8B-7B1D-4736-A3D0-CF94D83C03C6}"/>
              </a:ext>
            </a:extLst>
          </p:cNvPr>
          <p:cNvSpPr/>
          <p:nvPr/>
        </p:nvSpPr>
        <p:spPr>
          <a:xfrm>
            <a:off x="4025850" y="812837"/>
            <a:ext cx="4572000" cy="10097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2915">
              <a:lnSpc>
                <a:spcPct val="80000"/>
              </a:lnSpc>
            </a:pPr>
            <a:r>
              <a:rPr lang="en-GB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LARGEST</a:t>
            </a:r>
            <a:r>
              <a:rPr lang="pl-PL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en-GB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INSTITUTION</a:t>
            </a:r>
            <a:r>
              <a:rPr lang="pl-PL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 </a:t>
            </a:r>
            <a:r>
              <a:rPr lang="en-GB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OF HIGHER</a:t>
            </a:r>
            <a:r>
              <a:rPr lang="pl-PL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 E</a:t>
            </a:r>
            <a:r>
              <a:rPr lang="en-GB" sz="2812" b="1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DUCATION </a:t>
            </a:r>
            <a:endParaRPr lang="pl-PL" sz="2601" b="1" dirty="0">
              <a:solidFill>
                <a:srgbClr val="002060"/>
              </a:solidFill>
              <a:latin typeface="Trebuchet MS" panose="020B0603020202020204" pitchFamily="34" charset="0"/>
              <a:sym typeface="Trebuchet MS"/>
            </a:endParaRPr>
          </a:p>
          <a:p>
            <a:pPr defTabSz="642915">
              <a:lnSpc>
                <a:spcPct val="80000"/>
              </a:lnSpc>
            </a:pPr>
            <a:r>
              <a:rPr lang="pl-PL" sz="1828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in </a:t>
            </a:r>
            <a:r>
              <a:rPr lang="pl-PL" sz="1828" dirty="0" err="1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northern</a:t>
            </a:r>
            <a:r>
              <a:rPr lang="pl-PL" sz="1828" dirty="0">
                <a:solidFill>
                  <a:srgbClr val="002060"/>
                </a:solidFill>
                <a:latin typeface="Trebuchet MS" panose="020B0603020202020204" pitchFamily="34" charset="0"/>
                <a:sym typeface="Trebuchet MS"/>
              </a:rPr>
              <a:t> Poland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694A7F8-6536-45F6-B105-778A104A292C}"/>
              </a:ext>
            </a:extLst>
          </p:cNvPr>
          <p:cNvSpPr/>
          <p:nvPr/>
        </p:nvSpPr>
        <p:spPr>
          <a:xfrm>
            <a:off x="4691852" y="4502041"/>
            <a:ext cx="3318903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63" indent="-171450" algn="ctr" defTabSz="695375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011" algn="l"/>
              </a:tabLst>
              <a:defRPr/>
            </a:pPr>
            <a:r>
              <a:rPr lang="pl-PL" sz="1125" b="1" dirty="0">
                <a:solidFill>
                  <a:srgbClr val="34A5DA"/>
                </a:solidFill>
                <a:latin typeface="Trebuchet MS"/>
                <a:sym typeface="Trebuchet MS"/>
              </a:rPr>
              <a:t>20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doctoral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courses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</a:p>
          <a:p>
            <a:pPr marL="179263" indent="-171450" algn="ctr" defTabSz="695375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011" algn="l"/>
              </a:tabLst>
              <a:defRPr/>
            </a:pPr>
            <a:r>
              <a:rPr lang="pl-PL" sz="1125" b="1" dirty="0">
                <a:solidFill>
                  <a:srgbClr val="34A5DA"/>
                </a:solidFill>
                <a:latin typeface="Trebuchet MS"/>
                <a:sym typeface="Trebuchet MS"/>
              </a:rPr>
              <a:t>104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post-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graduate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courses</a:t>
            </a:r>
            <a:endParaRPr lang="pl-PL" sz="1125" b="1" dirty="0">
              <a:solidFill>
                <a:srgbClr val="222222"/>
              </a:solidFill>
              <a:latin typeface="Trebuchet MS"/>
              <a:sym typeface="Trebuchet MS"/>
            </a:endParaRPr>
          </a:p>
          <a:p>
            <a:pPr marL="179263" indent="-171450" algn="ctr" defTabSz="695375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011" algn="l"/>
              </a:tabLst>
              <a:defRPr/>
            </a:pPr>
            <a:r>
              <a:rPr lang="pl-PL" sz="1125" b="1" dirty="0">
                <a:solidFill>
                  <a:srgbClr val="34A5DA"/>
                </a:solidFill>
                <a:latin typeface="Trebuchet MS"/>
                <a:sym typeface="Trebuchet MS"/>
              </a:rPr>
              <a:t>7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foreign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language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courses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for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students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</a:p>
          <a:p>
            <a:pPr algn="ctr" defTabSz="695375">
              <a:buClr>
                <a:schemeClr val="accent1"/>
              </a:buClr>
              <a:tabLst>
                <a:tab pos="125011" algn="l"/>
              </a:tabLst>
            </a:pP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offered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by the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Foreign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Language Center</a:t>
            </a:r>
          </a:p>
          <a:p>
            <a:pPr algn="ctr" defTabSz="695375">
              <a:buClr>
                <a:schemeClr val="accent1"/>
              </a:buClr>
              <a:tabLst>
                <a:tab pos="125011" algn="l"/>
              </a:tabLst>
            </a:pP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and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others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:</a:t>
            </a:r>
            <a:r>
              <a:rPr lang="pl-PL" sz="1125" dirty="0">
                <a:solidFill>
                  <a:srgbClr val="222222"/>
                </a:solidFill>
                <a:latin typeface="Trebuchet MS"/>
                <a:sym typeface="Trebuchet MS"/>
              </a:rPr>
              <a:t> 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English, French, Spanish,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Italian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, </a:t>
            </a:r>
          </a:p>
          <a:p>
            <a:pPr algn="ctr" defTabSz="695375">
              <a:buClr>
                <a:schemeClr val="accent1"/>
              </a:buClr>
              <a:tabLst>
                <a:tab pos="125011" algn="l"/>
              </a:tabLst>
            </a:pP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German, Russian,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Swedish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,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Norwegian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, </a:t>
            </a:r>
          </a:p>
          <a:p>
            <a:pPr algn="ctr" defTabSz="695375">
              <a:buClr>
                <a:schemeClr val="accent1"/>
              </a:buClr>
              <a:tabLst>
                <a:tab pos="125011" algn="l"/>
              </a:tabLst>
            </a:pP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Chinese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, as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well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as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Polish</a:t>
            </a:r>
            <a:r>
              <a:rPr lang="pl-PL" sz="1125" b="1" dirty="0">
                <a:solidFill>
                  <a:srgbClr val="222222"/>
                </a:solidFill>
                <a:latin typeface="Trebuchet MS"/>
                <a:sym typeface="Trebuchet MS"/>
              </a:rPr>
              <a:t> for </a:t>
            </a:r>
            <a:r>
              <a:rPr lang="pl-PL" sz="1125" b="1" dirty="0" err="1">
                <a:solidFill>
                  <a:srgbClr val="222222"/>
                </a:solidFill>
                <a:latin typeface="Trebuchet MS"/>
                <a:sym typeface="Trebuchet MS"/>
              </a:rPr>
              <a:t>Foreigners</a:t>
            </a:r>
            <a:endParaRPr lang="pl-PL" sz="1125" b="1" dirty="0">
              <a:solidFill>
                <a:srgbClr val="222222"/>
              </a:solidFill>
              <a:latin typeface="Trebuchet MS"/>
              <a:sym typeface="Trebuchet MS"/>
            </a:endParaRPr>
          </a:p>
          <a:p>
            <a:pPr marL="171450" indent="-171450" algn="ctr" defTabSz="695375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011" algn="l"/>
              </a:tabLst>
            </a:pPr>
            <a:r>
              <a:rPr lang="en-US" sz="1125" b="1" dirty="0">
                <a:solidFill>
                  <a:srgbClr val="222222"/>
                </a:solidFill>
                <a:latin typeface="Trebuchet MS"/>
                <a:sym typeface="Trebuchet MS"/>
              </a:rPr>
              <a:t>Over </a:t>
            </a:r>
            <a:r>
              <a:rPr lang="en-US" sz="1125" b="1" dirty="0">
                <a:solidFill>
                  <a:schemeClr val="accent1"/>
                </a:solidFill>
                <a:latin typeface="Trebuchet MS"/>
                <a:sym typeface="Trebuchet MS"/>
              </a:rPr>
              <a:t>24 000 </a:t>
            </a:r>
            <a:r>
              <a:rPr lang="en-US" sz="1125" b="1" dirty="0">
                <a:solidFill>
                  <a:srgbClr val="222222"/>
                </a:solidFill>
                <a:latin typeface="Trebuchet MS"/>
                <a:sym typeface="Trebuchet MS"/>
              </a:rPr>
              <a:t>contracts signed with companies and institutions for training and internship</a:t>
            </a:r>
          </a:p>
          <a:p>
            <a:pPr algn="ctr" defTabSz="695375">
              <a:tabLst>
                <a:tab pos="125011" algn="l"/>
              </a:tabLst>
            </a:pPr>
            <a:endParaRPr lang="pl-PL" sz="1125" b="1" dirty="0">
              <a:solidFill>
                <a:srgbClr val="222222"/>
              </a:solidFill>
              <a:latin typeface="Trebuchet MS"/>
              <a:sym typeface="Trebuchet M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8496" y="6385478"/>
            <a:ext cx="291747" cy="2584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10751" fontAlgn="auto" hangingPunct="0">
              <a:spcAft>
                <a:spcPts val="0"/>
              </a:spcAft>
            </a:pPr>
            <a:fld id="{86CB4B4D-7CA3-9044-876B-883B54F8677D}" type="slidenum">
              <a:rPr kern="0">
                <a:latin typeface="Trebuchet MS"/>
                <a:sym typeface="Trebuchet MS"/>
              </a:rPr>
              <a:pPr defTabSz="410751" fontAlgn="auto" hangingPunct="0">
                <a:spcAft>
                  <a:spcPts val="0"/>
                </a:spcAft>
              </a:pPr>
              <a:t>9</a:t>
            </a:fld>
            <a:endParaRPr kern="0">
              <a:latin typeface="Trebuchet MS"/>
              <a:sym typeface="Trebuchet MS"/>
            </a:endParaRPr>
          </a:p>
        </p:txBody>
      </p:sp>
      <p:sp>
        <p:nvSpPr>
          <p:cNvPr id="222" name="Tytuł slajdu"/>
          <p:cNvSpPr txBox="1">
            <a:spLocks noGrp="1"/>
          </p:cNvSpPr>
          <p:nvPr>
            <p:ph type="title"/>
          </p:nvPr>
        </p:nvSpPr>
        <p:spPr>
          <a:xfrm>
            <a:off x="2151740" y="569891"/>
            <a:ext cx="6608284" cy="104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UG’S BALTIC CAMPUS</a:t>
            </a:r>
          </a:p>
        </p:txBody>
      </p:sp>
      <p:grpSp>
        <p:nvGrpSpPr>
          <p:cNvPr id="228" name="Group 1"/>
          <p:cNvGrpSpPr/>
          <p:nvPr/>
        </p:nvGrpSpPr>
        <p:grpSpPr>
          <a:xfrm>
            <a:off x="1667501" y="1735554"/>
            <a:ext cx="6452030" cy="4016115"/>
            <a:chOff x="-17153" y="-550877"/>
            <a:chExt cx="9176217" cy="5711807"/>
          </a:xfrm>
        </p:grpSpPr>
        <p:sp>
          <p:nvSpPr>
            <p:cNvPr id="226" name="TextBox 32"/>
            <p:cNvSpPr txBox="1"/>
            <p:nvPr/>
          </p:nvSpPr>
          <p:spPr>
            <a:xfrm>
              <a:off x="-17153" y="1221794"/>
              <a:ext cx="4794720" cy="3939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/>
            <a:p>
              <a:pPr defTabSz="642915"/>
              <a:endParaRPr lang="en-US" altLang="pl-PL" sz="984" kern="0" spc="-35" dirty="0">
                <a:solidFill>
                  <a:srgbClr val="A6AAA9"/>
                </a:solidFill>
                <a:latin typeface="Trebuchet MS" panose="020B0603020202020204" pitchFamily="34" charset="0"/>
                <a:sym typeface="Trebuchet MS"/>
              </a:endParaRPr>
            </a:p>
          </p:txBody>
        </p:sp>
        <p:sp>
          <p:nvSpPr>
            <p:cNvPr id="227" name="Rectangle 20"/>
            <p:cNvSpPr txBox="1"/>
            <p:nvPr/>
          </p:nvSpPr>
          <p:spPr>
            <a:xfrm>
              <a:off x="736599" y="-550877"/>
              <a:ext cx="8422465" cy="59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noAutofit/>
            </a:bodyPr>
            <a:lstStyle>
              <a:lvl1pPr defTabSz="1828433">
                <a:spcBef>
                  <a:spcPts val="0"/>
                </a:spcBef>
                <a:defRPr sz="2800" b="1">
                  <a:solidFill>
                    <a:srgbClr val="F1B743"/>
                  </a:solidFill>
                </a:defRPr>
              </a:lvl1pPr>
            </a:lstStyle>
            <a:p>
              <a:pPr defTabSz="1285571" fontAlgn="auto" hangingPunct="0">
                <a:spcAft>
                  <a:spcPts val="0"/>
                </a:spcAft>
              </a:pPr>
              <a:r>
                <a:rPr lang="pl-PL" sz="1969" kern="0" dirty="0">
                  <a:latin typeface="Trebuchet MS"/>
                  <a:sym typeface="Trebuchet MS"/>
                </a:rPr>
                <a:t>THE OLIWA CAMPUS</a:t>
              </a:r>
              <a:endParaRPr lang="en-US" sz="1969" kern="0" dirty="0">
                <a:latin typeface="Trebuchet MS"/>
                <a:sym typeface="Trebuchet MS"/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555591" y="2539067"/>
            <a:ext cx="4572000" cy="3776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Rector’s Office 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Faculties of Biology, Chemistry, History, 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Law and Administration, Languages, Mathematics, Physics and Informatics, Biotechnology, 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new Neo-philology building, Faculty of Social Sciences and Institute of Geography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Most up-to-date and the largest academic library in northern Poland 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4 residence halls in close proximity to the campus</a:t>
            </a:r>
          </a:p>
          <a:p>
            <a:pPr marL="241093" indent="-241093" defTabSz="410751" fontAlgn="auto" hangingPunct="0">
              <a:spcBef>
                <a:spcPts val="1687"/>
              </a:spcBef>
              <a:spcAft>
                <a:spcPts val="0"/>
              </a:spcAft>
              <a:buClr>
                <a:srgbClr val="34A5DA"/>
              </a:buClr>
              <a:buFont typeface="Wingdings" panose="05000000000000000000" pitchFamily="2" charset="2"/>
              <a:buChar char="§"/>
            </a:pP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Plans for the construction of: 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- Institute of Informatics </a:t>
            </a:r>
            <a:b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</a:br>
            <a:r>
              <a:rPr lang="en-US" sz="1406" kern="0" dirty="0">
                <a:solidFill>
                  <a:srgbClr val="838787"/>
                </a:solidFill>
                <a:latin typeface="Trebuchet MS"/>
                <a:sym typeface="Trebuchet MS"/>
              </a:rPr>
              <a:t>- University Sports and Recreation Center</a:t>
            </a:r>
          </a:p>
          <a:p>
            <a:pPr defTabSz="410751" fontAlgn="auto" hangingPunct="0">
              <a:spcBef>
                <a:spcPts val="1687"/>
              </a:spcBef>
              <a:spcAft>
                <a:spcPts val="0"/>
              </a:spcAft>
            </a:pPr>
            <a:endParaRPr lang="en-US" sz="1406" kern="0" dirty="0">
              <a:solidFill>
                <a:srgbClr val="838787"/>
              </a:solidFill>
              <a:latin typeface="Trebuchet MS"/>
              <a:sym typeface="Trebuchet M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33" y="1785503"/>
            <a:ext cx="2678149" cy="1507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26" y="3292630"/>
            <a:ext cx="2085053" cy="13902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18" y="4481638"/>
            <a:ext cx="2579527" cy="17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97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930</Words>
  <Application>Microsoft Office PowerPoint</Application>
  <PresentationFormat>Pokaz na ekranie (4:3)</PresentationFormat>
  <Paragraphs>310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Avenir Next</vt:lpstr>
      <vt:lpstr>DIN Condensed</vt:lpstr>
      <vt:lpstr>Helvetica</vt:lpstr>
      <vt:lpstr>Trebuchet MS</vt:lpstr>
      <vt:lpstr>Wingdings</vt:lpstr>
      <vt:lpstr>1_New_Template7</vt:lpstr>
      <vt:lpstr>New_Template7</vt:lpstr>
      <vt:lpstr>Prezentacja programu PowerPoint</vt:lpstr>
      <vt:lpstr>Tri-city Metropolis</vt:lpstr>
      <vt:lpstr>Tri-city Metropolis</vt:lpstr>
      <vt:lpstr>Tri-city Metropolis</vt:lpstr>
      <vt:lpstr>Tri-city Metropolis</vt:lpstr>
      <vt:lpstr>Tri-city Metropolis</vt:lpstr>
      <vt:lpstr>Tri-city Metropolis</vt:lpstr>
      <vt:lpstr>Prezentacja programu PowerPoint</vt:lpstr>
      <vt:lpstr>UG’S BALTIC CAMPUS</vt:lpstr>
      <vt:lpstr>UG’S BALTIC CAMPUS</vt:lpstr>
      <vt:lpstr>UG’S BALTIC CAMPUS</vt:lpstr>
      <vt:lpstr>STUDENT SCIENTIFIC CIRCLES AND ORGANIZATIONS</vt:lpstr>
      <vt:lpstr>INTERNATIONAL PROJECTS</vt:lpstr>
      <vt:lpstr>ACADEMIC RESEARCH RELATED  TO THE BALTIC SEA REGION  AND ENVIRONMENT:</vt:lpstr>
      <vt:lpstr>WORLD-FAMOUS SCIENCE AND RESEARCH STATIONS </vt:lpstr>
      <vt:lpstr>INTERNATIONAL COOPERATION</vt:lpstr>
      <vt:lpstr>UNIVERSITY OF GDAŃSK FACULTIES</vt:lpstr>
      <vt:lpstr>UNIVERSITY OF GDAŃSK FACULTIES</vt:lpstr>
      <vt:lpstr>UNIVERSITY OF GDAŃSK FACULTIES</vt:lpstr>
      <vt:lpstr>UNIVERSITY OF GDAŃSK FACULTIES</vt:lpstr>
      <vt:lpstr>UNIVERSITY OF GDAŃSK FACULTIES</vt:lpstr>
      <vt:lpstr>THE UNIVERSITY OF GDANSK also offers </vt:lpstr>
      <vt:lpstr>THE UNIVERSITY OF GDANSK also offers </vt:lpstr>
      <vt:lpstr>The University’s Academic Sports Union</vt:lpstr>
      <vt:lpstr>Student Scientific Circles and Organizations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GŁÓWNY        Podtytuł</dc:title>
  <dc:creator>adamaszek</dc:creator>
  <cp:lastModifiedBy>Andrzej Żurawik</cp:lastModifiedBy>
  <cp:revision>173</cp:revision>
  <dcterms:created xsi:type="dcterms:W3CDTF">2011-09-30T12:32:04Z</dcterms:created>
  <dcterms:modified xsi:type="dcterms:W3CDTF">2019-03-27T12:59:34Z</dcterms:modified>
</cp:coreProperties>
</file>