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88"/>
  </p:notesMasterIdLst>
  <p:handoutMasterIdLst>
    <p:handoutMasterId r:id="rId89"/>
  </p:handoutMasterIdLst>
  <p:sldIdLst>
    <p:sldId id="1002" r:id="rId3"/>
    <p:sldId id="838" r:id="rId4"/>
    <p:sldId id="839" r:id="rId5"/>
    <p:sldId id="840" r:id="rId6"/>
    <p:sldId id="968" r:id="rId7"/>
    <p:sldId id="963" r:id="rId8"/>
    <p:sldId id="837" r:id="rId9"/>
    <p:sldId id="1003" r:id="rId10"/>
    <p:sldId id="457" r:id="rId11"/>
    <p:sldId id="458" r:id="rId12"/>
    <p:sldId id="969" r:id="rId13"/>
    <p:sldId id="1008" r:id="rId14"/>
    <p:sldId id="927" r:id="rId15"/>
    <p:sldId id="861" r:id="rId16"/>
    <p:sldId id="970" r:id="rId17"/>
    <p:sldId id="864" r:id="rId18"/>
    <p:sldId id="971" r:id="rId19"/>
    <p:sldId id="862" r:id="rId20"/>
    <p:sldId id="972" r:id="rId21"/>
    <p:sldId id="863" r:id="rId22"/>
    <p:sldId id="973" r:id="rId23"/>
    <p:sldId id="865" r:id="rId24"/>
    <p:sldId id="974" r:id="rId25"/>
    <p:sldId id="866" r:id="rId26"/>
    <p:sldId id="975" r:id="rId27"/>
    <p:sldId id="867" r:id="rId28"/>
    <p:sldId id="976" r:id="rId29"/>
    <p:sldId id="880" r:id="rId30"/>
    <p:sldId id="881" r:id="rId31"/>
    <p:sldId id="977" r:id="rId32"/>
    <p:sldId id="882" r:id="rId33"/>
    <p:sldId id="978" r:id="rId34"/>
    <p:sldId id="883" r:id="rId35"/>
    <p:sldId id="1004" r:id="rId36"/>
    <p:sldId id="877" r:id="rId37"/>
    <p:sldId id="928" r:id="rId38"/>
    <p:sldId id="964" r:id="rId39"/>
    <p:sldId id="965" r:id="rId40"/>
    <p:sldId id="966" r:id="rId41"/>
    <p:sldId id="884" r:id="rId42"/>
    <p:sldId id="889" r:id="rId43"/>
    <p:sldId id="1016" r:id="rId44"/>
    <p:sldId id="1017" r:id="rId45"/>
    <p:sldId id="1018" r:id="rId46"/>
    <p:sldId id="967" r:id="rId47"/>
    <p:sldId id="1012" r:id="rId48"/>
    <p:sldId id="1013" r:id="rId49"/>
    <p:sldId id="1014" r:id="rId50"/>
    <p:sldId id="891" r:id="rId51"/>
    <p:sldId id="1001" r:id="rId52"/>
    <p:sldId id="892" r:id="rId53"/>
    <p:sldId id="904" r:id="rId54"/>
    <p:sldId id="902" r:id="rId55"/>
    <p:sldId id="905" r:id="rId56"/>
    <p:sldId id="1015" r:id="rId57"/>
    <p:sldId id="907" r:id="rId58"/>
    <p:sldId id="908" r:id="rId59"/>
    <p:sldId id="913" r:id="rId60"/>
    <p:sldId id="930" r:id="rId61"/>
    <p:sldId id="879" r:id="rId62"/>
    <p:sldId id="1007" r:id="rId63"/>
    <p:sldId id="979" r:id="rId64"/>
    <p:sldId id="895" r:id="rId65"/>
    <p:sldId id="896" r:id="rId66"/>
    <p:sldId id="897" r:id="rId67"/>
    <p:sldId id="900" r:id="rId68"/>
    <p:sldId id="899" r:id="rId69"/>
    <p:sldId id="901" r:id="rId70"/>
    <p:sldId id="931" r:id="rId71"/>
    <p:sldId id="932" r:id="rId72"/>
    <p:sldId id="933" r:id="rId73"/>
    <p:sldId id="934" r:id="rId74"/>
    <p:sldId id="935" r:id="rId75"/>
    <p:sldId id="936" r:id="rId76"/>
    <p:sldId id="937" r:id="rId77"/>
    <p:sldId id="938" r:id="rId78"/>
    <p:sldId id="991" r:id="rId79"/>
    <p:sldId id="1000" r:id="rId80"/>
    <p:sldId id="997" r:id="rId81"/>
    <p:sldId id="996" r:id="rId82"/>
    <p:sldId id="995" r:id="rId83"/>
    <p:sldId id="993" r:id="rId84"/>
    <p:sldId id="994" r:id="rId85"/>
    <p:sldId id="999" r:id="rId86"/>
    <p:sldId id="1005" r:id="rId87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33C"/>
    <a:srgbClr val="424243"/>
    <a:srgbClr val="E91735"/>
    <a:srgbClr val="000000"/>
    <a:srgbClr val="58585A"/>
    <a:srgbClr val="85CA3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753" autoAdjust="0"/>
    <p:restoredTop sz="93163" autoAdjust="0"/>
  </p:normalViewPr>
  <p:slideViewPr>
    <p:cSldViewPr showGuides="1">
      <p:cViewPr>
        <p:scale>
          <a:sx n="116" d="100"/>
          <a:sy n="116" d="100"/>
        </p:scale>
        <p:origin x="-236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86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9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TEKA\Desktop\EWALUACJA%202013\BAZA\ANALIZY_Z_KIEROWNIKAMI_6_7_8_9_2013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33552819528005E-2"/>
          <c:y val="9.5557364971143685E-2"/>
          <c:w val="0.59927765962512103"/>
          <c:h val="0.88314602471070458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1"/>
            <c:explosion val="20"/>
            <c:spPr>
              <a:solidFill>
                <a:srgbClr val="C00000"/>
              </a:solidFill>
            </c:spPr>
          </c:dPt>
          <c:dPt>
            <c:idx val="1"/>
            <c:bubble3D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7"/>
            <c:bubble3D val="0"/>
            <c:spPr>
              <a:solidFill>
                <a:schemeClr val="accent6"/>
              </a:solidFill>
            </c:spPr>
          </c:dPt>
          <c:dLbls>
            <c:dLbl>
              <c:idx val="2"/>
              <c:layout>
                <c:manualLayout>
                  <c:x val="-9.0086293411886266E-3"/>
                  <c:y val="4.6412971658119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47258241147821E-2"/>
                  <c:y val="6.961945748717981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1494516482295644E-3"/>
                  <c:y val="-5.33749174068378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Narodowe Centrum Nauki</c:v>
                </c:pt>
                <c:pt idx="1">
                  <c:v>Narodowe Centrum Badań i Rozwoju</c:v>
                </c:pt>
                <c:pt idx="2">
                  <c:v>Współpraca naukowa z zagranicą </c:v>
                </c:pt>
                <c:pt idx="3">
                  <c:v>Działalność statutowa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#,##0</c:formatCode>
                <c:ptCount val="5"/>
                <c:pt idx="0">
                  <c:v>885000000</c:v>
                </c:pt>
                <c:pt idx="1">
                  <c:v>2661062000</c:v>
                </c:pt>
                <c:pt idx="2">
                  <c:v>277473000</c:v>
                </c:pt>
                <c:pt idx="3">
                  <c:v>2408694000</c:v>
                </c:pt>
                <c:pt idx="4">
                  <c:v>326921000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latin typeface="Arial" pitchFamily="34" charset="0"/>
                <a:cs typeface="Arial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latin typeface="Arial" pitchFamily="34" charset="0"/>
                <a:cs typeface="Arial" pitchFamily="34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400" b="1" baseline="0">
                <a:latin typeface="Arial" pitchFamily="34" charset="0"/>
                <a:cs typeface="Arial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65721839164204154"/>
          <c:y val="4.4629178629275075E-2"/>
          <c:w val="0.33562813457234936"/>
          <c:h val="0.95537082137072493"/>
        </c:manualLayout>
      </c:layout>
      <c:overlay val="0"/>
      <c:txPr>
        <a:bodyPr/>
        <a:lstStyle/>
        <a:p>
          <a:pPr>
            <a:defRPr sz="1400" b="1" baseline="0">
              <a:latin typeface="Arial" pitchFamily="34" charset="0"/>
              <a:cs typeface="Arial" pitchFamily="34" charset="0"/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8B2C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1"/>
            <c:spPr>
              <a:solidFill>
                <a:srgbClr val="85CA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strRef>
              <c:f>TABELA!$U$134:$U$135</c:f>
              <c:strCache>
                <c:ptCount val="2"/>
                <c:pt idx="0">
                  <c:v>do 35 roku życia</c:v>
                </c:pt>
                <c:pt idx="1">
                  <c:v>powyżej 35 roku życia</c:v>
                </c:pt>
              </c:strCache>
            </c:strRef>
          </c:cat>
          <c:val>
            <c:numRef>
              <c:f>TABELA!$W$134:$W$135</c:f>
              <c:numCache>
                <c:formatCode>#,##0</c:formatCode>
                <c:ptCount val="2"/>
                <c:pt idx="0">
                  <c:v>235111972</c:v>
                </c:pt>
                <c:pt idx="1">
                  <c:v>762718704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>
              <a:defRPr sz="1100" b="1">
                <a:solidFill>
                  <a:srgbClr val="000000"/>
                </a:solidFill>
                <a:latin typeface="+mj-lt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rgbClr val="000000"/>
                </a:solidFill>
                <a:latin typeface="+mj-lt"/>
              </a:defRPr>
            </a:pPr>
            <a:endParaRPr lang="pl-PL"/>
          </a:p>
        </c:txPr>
      </c:legendEntry>
      <c:layout>
        <c:manualLayout>
          <c:xMode val="edge"/>
          <c:yMode val="edge"/>
          <c:x val="0.7419724990047819"/>
          <c:y val="0.65634067606799795"/>
          <c:w val="0.25802739812102166"/>
          <c:h val="0.32551333703340535"/>
        </c:manualLayout>
      </c:layout>
      <c:overlay val="0"/>
      <c:txPr>
        <a:bodyPr/>
        <a:lstStyle/>
        <a:p>
          <a:pPr>
            <a:defRPr>
              <a:solidFill>
                <a:srgbClr val="000000"/>
              </a:solidFill>
              <a:latin typeface="+mj-lt"/>
            </a:defRPr>
          </a:pPr>
          <a:endParaRPr lang="pl-PL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0D95E-50B1-4FA1-9192-100A561A5A40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</dgm:pt>
    <dgm:pt modelId="{3A81FC60-AD3B-4EFF-AACE-A9C36AEB7F87}">
      <dgm:prSet phldrT="[Tekst]" custT="1"/>
      <dgm:spPr/>
      <dgm:t>
        <a:bodyPr/>
        <a:lstStyle/>
        <a:p>
          <a:r>
            <a:rPr lang="pl-PL" sz="4000" b="1" dirty="0" smtClean="0">
              <a:latin typeface="Calibri" pitchFamily="34" charset="0"/>
              <a:cs typeface="Calibri" pitchFamily="34" charset="0"/>
            </a:rPr>
            <a:t>Wniosek</a:t>
          </a:r>
          <a:endParaRPr lang="pl-PL" sz="4000" b="1" dirty="0">
            <a:latin typeface="Calibri" pitchFamily="34" charset="0"/>
            <a:cs typeface="Calibri" pitchFamily="34" charset="0"/>
          </a:endParaRPr>
        </a:p>
      </dgm:t>
    </dgm:pt>
    <dgm:pt modelId="{97B67B8C-998A-4E23-8F4E-15DB8A65E39E}" type="parTrans" cxnId="{0842461E-9737-4B89-BF0D-0C4861AE0BE4}">
      <dgm:prSet/>
      <dgm:spPr/>
      <dgm:t>
        <a:bodyPr/>
        <a:lstStyle/>
        <a:p>
          <a:endParaRPr lang="pl-PL"/>
        </a:p>
      </dgm:t>
    </dgm:pt>
    <dgm:pt modelId="{688FBEDE-2D6A-4FB5-978F-E8582B735767}" type="sibTrans" cxnId="{0842461E-9737-4B89-BF0D-0C4861AE0BE4}">
      <dgm:prSet/>
      <dgm:spPr/>
      <dgm:t>
        <a:bodyPr/>
        <a:lstStyle/>
        <a:p>
          <a:endParaRPr lang="pl-PL"/>
        </a:p>
      </dgm:t>
    </dgm:pt>
    <dgm:pt modelId="{C92A058F-EC96-4936-A9D5-FB053959380C}">
      <dgm:prSet phldrT="[Tekst]" custT="1"/>
      <dgm:spPr/>
      <dgm:t>
        <a:bodyPr/>
        <a:lstStyle/>
        <a:p>
          <a:r>
            <a:rPr lang="pl-PL" sz="3600" b="1" dirty="0" smtClean="0">
              <a:latin typeface="Calibri" pitchFamily="34" charset="0"/>
              <a:cs typeface="Calibri" pitchFamily="34" charset="0"/>
            </a:rPr>
            <a:t>Decyzja</a:t>
          </a:r>
          <a:endParaRPr lang="pl-PL" sz="3600" b="1" dirty="0">
            <a:latin typeface="Calibri" pitchFamily="34" charset="0"/>
            <a:cs typeface="Calibri" pitchFamily="34" charset="0"/>
          </a:endParaRPr>
        </a:p>
      </dgm:t>
    </dgm:pt>
    <dgm:pt modelId="{64200EE0-B3FA-40AC-8F4E-DBC2484F2506}" type="parTrans" cxnId="{731B4355-3523-4047-972F-1FF6E0E063ED}">
      <dgm:prSet/>
      <dgm:spPr/>
      <dgm:t>
        <a:bodyPr/>
        <a:lstStyle/>
        <a:p>
          <a:endParaRPr lang="pl-PL"/>
        </a:p>
      </dgm:t>
    </dgm:pt>
    <dgm:pt modelId="{F23B350F-A350-4753-9DBA-B7FCADB0BABA}" type="sibTrans" cxnId="{731B4355-3523-4047-972F-1FF6E0E063ED}">
      <dgm:prSet/>
      <dgm:spPr/>
      <dgm:t>
        <a:bodyPr/>
        <a:lstStyle/>
        <a:p>
          <a:endParaRPr lang="pl-PL"/>
        </a:p>
      </dgm:t>
    </dgm:pt>
    <dgm:pt modelId="{29D984CE-ACCB-45AF-A51B-CDCE6BB58401}">
      <dgm:prSet phldrT="[Tekst]" custT="1"/>
      <dgm:spPr/>
      <dgm:t>
        <a:bodyPr/>
        <a:lstStyle/>
        <a:p>
          <a:r>
            <a:rPr lang="pl-PL" sz="3600" b="1" dirty="0" smtClean="0">
              <a:latin typeface="Calibri" pitchFamily="34" charset="0"/>
              <a:cs typeface="Calibri" pitchFamily="34" charset="0"/>
            </a:rPr>
            <a:t>Umowa</a:t>
          </a:r>
          <a:endParaRPr lang="pl-PL" sz="3600" b="1" dirty="0">
            <a:latin typeface="Calibri" pitchFamily="34" charset="0"/>
            <a:cs typeface="Calibri" pitchFamily="34" charset="0"/>
          </a:endParaRPr>
        </a:p>
      </dgm:t>
    </dgm:pt>
    <dgm:pt modelId="{0B919AA7-7C8C-4F41-B6BF-FB72DDAFED04}" type="parTrans" cxnId="{53750CB3-E2D1-455C-86D8-CE6875D181BC}">
      <dgm:prSet/>
      <dgm:spPr/>
      <dgm:t>
        <a:bodyPr/>
        <a:lstStyle/>
        <a:p>
          <a:endParaRPr lang="pl-PL"/>
        </a:p>
      </dgm:t>
    </dgm:pt>
    <dgm:pt modelId="{11299EC8-BB59-4D97-BA9E-319C447C590E}" type="sibTrans" cxnId="{53750CB3-E2D1-455C-86D8-CE6875D181BC}">
      <dgm:prSet/>
      <dgm:spPr/>
      <dgm:t>
        <a:bodyPr/>
        <a:lstStyle/>
        <a:p>
          <a:endParaRPr lang="pl-PL"/>
        </a:p>
      </dgm:t>
    </dgm:pt>
    <dgm:pt modelId="{23101D45-1D38-4321-A3C7-B84B50ED2B84}">
      <dgm:prSet phldrT="[Tekst]" custT="1"/>
      <dgm:spPr/>
      <dgm:t>
        <a:bodyPr/>
        <a:lstStyle/>
        <a:p>
          <a:r>
            <a:rPr lang="pl-PL" sz="3600" b="1" dirty="0" smtClean="0">
              <a:latin typeface="Calibri" pitchFamily="34" charset="0"/>
              <a:cs typeface="Calibri" pitchFamily="34" charset="0"/>
            </a:rPr>
            <a:t>Aneks</a:t>
          </a:r>
          <a:endParaRPr lang="pl-PL" sz="3600" b="1" dirty="0">
            <a:latin typeface="Calibri" pitchFamily="34" charset="0"/>
            <a:cs typeface="Calibri" pitchFamily="34" charset="0"/>
          </a:endParaRPr>
        </a:p>
      </dgm:t>
    </dgm:pt>
    <dgm:pt modelId="{0982D954-BCD6-46C5-8274-80D0D5FC3A96}" type="parTrans" cxnId="{D5583637-D7BE-4EAB-A410-11BEE883D7E8}">
      <dgm:prSet/>
      <dgm:spPr/>
      <dgm:t>
        <a:bodyPr/>
        <a:lstStyle/>
        <a:p>
          <a:endParaRPr lang="pl-PL"/>
        </a:p>
      </dgm:t>
    </dgm:pt>
    <dgm:pt modelId="{C897F6B2-C5DC-4B6F-9E06-E580F92EC2BE}" type="sibTrans" cxnId="{D5583637-D7BE-4EAB-A410-11BEE883D7E8}">
      <dgm:prSet/>
      <dgm:spPr/>
      <dgm:t>
        <a:bodyPr/>
        <a:lstStyle/>
        <a:p>
          <a:endParaRPr lang="pl-PL"/>
        </a:p>
      </dgm:t>
    </dgm:pt>
    <dgm:pt modelId="{6BB3682C-6B4F-4AF0-BE12-B291954486C8}">
      <dgm:prSet phldrT="[Tekst]" custT="1"/>
      <dgm:spPr/>
      <dgm:t>
        <a:bodyPr/>
        <a:lstStyle/>
        <a:p>
          <a:r>
            <a:rPr lang="pl-PL" sz="4000" b="1" dirty="0" smtClean="0">
              <a:latin typeface="Calibri" pitchFamily="34" charset="0"/>
              <a:cs typeface="Calibri" pitchFamily="34" charset="0"/>
            </a:rPr>
            <a:t>Raport</a:t>
          </a:r>
          <a:endParaRPr lang="pl-PL" sz="4000" b="1" dirty="0">
            <a:latin typeface="Calibri" pitchFamily="34" charset="0"/>
            <a:cs typeface="Calibri" pitchFamily="34" charset="0"/>
          </a:endParaRPr>
        </a:p>
      </dgm:t>
    </dgm:pt>
    <dgm:pt modelId="{DD4DD718-4DEF-4BB9-AFF2-7957DEA0C8E3}" type="parTrans" cxnId="{75E4EC8A-7B97-41E6-ADA2-A1FF4250EAF0}">
      <dgm:prSet/>
      <dgm:spPr/>
      <dgm:t>
        <a:bodyPr/>
        <a:lstStyle/>
        <a:p>
          <a:endParaRPr lang="pl-PL"/>
        </a:p>
      </dgm:t>
    </dgm:pt>
    <dgm:pt modelId="{46E8A9C7-D561-486E-9A5F-3BA1F5D89639}" type="sibTrans" cxnId="{75E4EC8A-7B97-41E6-ADA2-A1FF4250EAF0}">
      <dgm:prSet/>
      <dgm:spPr/>
      <dgm:t>
        <a:bodyPr/>
        <a:lstStyle/>
        <a:p>
          <a:endParaRPr lang="pl-PL"/>
        </a:p>
      </dgm:t>
    </dgm:pt>
    <dgm:pt modelId="{070104E4-F273-4392-B2CA-C12B543A2122}">
      <dgm:prSet phldrT="[Tekst]"/>
      <dgm:spPr/>
      <dgm:t>
        <a:bodyPr/>
        <a:lstStyle/>
        <a:p>
          <a:endParaRPr lang="pl-PL" dirty="0"/>
        </a:p>
      </dgm:t>
    </dgm:pt>
    <dgm:pt modelId="{D8B13AF9-6921-4EEF-86C1-665C3F9DDC61}" type="parTrans" cxnId="{7872E16C-3C51-4B42-AE5D-31F6D79164B8}">
      <dgm:prSet/>
      <dgm:spPr/>
      <dgm:t>
        <a:bodyPr/>
        <a:lstStyle/>
        <a:p>
          <a:endParaRPr lang="pl-PL"/>
        </a:p>
      </dgm:t>
    </dgm:pt>
    <dgm:pt modelId="{F7613071-E2CF-4F2B-AD81-31D118D87091}" type="sibTrans" cxnId="{7872E16C-3C51-4B42-AE5D-31F6D79164B8}">
      <dgm:prSet/>
      <dgm:spPr/>
      <dgm:t>
        <a:bodyPr/>
        <a:lstStyle/>
        <a:p>
          <a:endParaRPr lang="pl-PL"/>
        </a:p>
      </dgm:t>
    </dgm:pt>
    <dgm:pt modelId="{31E0C41B-0202-4927-A978-BB8DA649F280}" type="pres">
      <dgm:prSet presAssocID="{32F0D95E-50B1-4FA1-9192-100A561A5A40}" presName="arrowDiagram" presStyleCnt="0">
        <dgm:presLayoutVars>
          <dgm:chMax val="5"/>
          <dgm:dir/>
          <dgm:resizeHandles val="exact"/>
        </dgm:presLayoutVars>
      </dgm:prSet>
      <dgm:spPr/>
    </dgm:pt>
    <dgm:pt modelId="{5BD7471F-8348-426B-B5B0-C3B7F52CEC60}" type="pres">
      <dgm:prSet presAssocID="{32F0D95E-50B1-4FA1-9192-100A561A5A40}" presName="arrow" presStyleLbl="bgShp" presStyleIdx="0" presStyleCnt="1" custLinFactNeighborX="-158" custLinFactNeighborY="1724"/>
      <dgm:spPr>
        <a:scene3d>
          <a:camera prst="orthographicFront"/>
          <a:lightRig rig="twoPt" dir="t"/>
        </a:scene3d>
        <a:sp3d extrusionH="196850" contourW="12700" prstMaterial="metal">
          <a:bevelT/>
          <a:bevelB w="114300" prst="hardEdge"/>
          <a:extrusionClr>
            <a:schemeClr val="accent1">
              <a:lumMod val="50000"/>
            </a:schemeClr>
          </a:extrusionClr>
          <a:contourClr>
            <a:schemeClr val="accent1">
              <a:lumMod val="75000"/>
            </a:schemeClr>
          </a:contourClr>
        </a:sp3d>
      </dgm:spPr>
    </dgm:pt>
    <dgm:pt modelId="{F6926B3B-7473-4960-9E1F-42B66422D9A0}" type="pres">
      <dgm:prSet presAssocID="{32F0D95E-50B1-4FA1-9192-100A561A5A40}" presName="arrowDiagram5" presStyleCnt="0"/>
      <dgm:spPr/>
    </dgm:pt>
    <dgm:pt modelId="{41580580-A8BA-4652-AE80-A0E1B4D9A6D2}" type="pres">
      <dgm:prSet presAssocID="{3A81FC60-AD3B-4EFF-AACE-A9C36AEB7F87}" presName="bullet5a" presStyleLbl="node1" presStyleIdx="0" presStyleCnt="5"/>
      <dgm:spPr/>
    </dgm:pt>
    <dgm:pt modelId="{3AF3A43A-5BDD-4D10-86D1-32A08D6FDC5E}" type="pres">
      <dgm:prSet presAssocID="{3A81FC60-AD3B-4EFF-AACE-A9C36AEB7F87}" presName="textBox5a" presStyleLbl="revTx" presStyleIdx="0" presStyleCnt="5" custScaleX="368599" custScaleY="37180" custLinFactNeighborX="18269" custLinFactNeighborY="-223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CBB30A-316C-4652-944B-CC72D148CA93}" type="pres">
      <dgm:prSet presAssocID="{C92A058F-EC96-4936-A9D5-FB053959380C}" presName="bullet5b" presStyleLbl="node1" presStyleIdx="1" presStyleCnt="5"/>
      <dgm:spPr/>
    </dgm:pt>
    <dgm:pt modelId="{868C28A4-A445-4292-8042-821A4CDCBDAA}" type="pres">
      <dgm:prSet presAssocID="{C92A058F-EC96-4936-A9D5-FB053959380C}" presName="textBox5b" presStyleLbl="revTx" presStyleIdx="1" presStyleCnt="5" custScaleX="190602" custScaleY="22030" custLinFactNeighborX="-22936" custLinFactNeighborY="-295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5FBF1B-7A08-45E8-B5C9-60404B047AF4}" type="pres">
      <dgm:prSet presAssocID="{29D984CE-ACCB-45AF-A51B-CDCE6BB58401}" presName="bullet5c" presStyleLbl="node1" presStyleIdx="2" presStyleCnt="5"/>
      <dgm:spPr/>
    </dgm:pt>
    <dgm:pt modelId="{E587CE6A-BC81-4AF3-A7E1-57B8301130BD}" type="pres">
      <dgm:prSet presAssocID="{29D984CE-ACCB-45AF-A51B-CDCE6BB58401}" presName="textBox5c" presStyleLbl="revTx" presStyleIdx="2" presStyleCnt="5" custAng="0" custScaleX="167744" custScaleY="22952" custLinFactNeighborX="-27079" custLinFactNeighborY="-305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45C604-1313-4BB8-8505-EA0AFEA99C93}" type="pres">
      <dgm:prSet presAssocID="{23101D45-1D38-4321-A3C7-B84B50ED2B84}" presName="bullet5d" presStyleLbl="node1" presStyleIdx="3" presStyleCnt="5"/>
      <dgm:spPr/>
    </dgm:pt>
    <dgm:pt modelId="{928DEF96-74B9-43D9-B6E9-344E1888CDC2}" type="pres">
      <dgm:prSet presAssocID="{23101D45-1D38-4321-A3C7-B84B50ED2B84}" presName="textBox5d" presStyleLbl="revTx" presStyleIdx="3" presStyleCnt="5" custScaleX="154370" custScaleY="14216" custLinFactNeighborX="-20374" custLinFactNeighborY="-355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583E1B-F3B3-47D8-8D7F-4F0ECAF1043D}" type="pres">
      <dgm:prSet presAssocID="{6BB3682C-6B4F-4AF0-BE12-B291954486C8}" presName="bullet5e" presStyleLbl="node1" presStyleIdx="4" presStyleCnt="5"/>
      <dgm:spPr/>
    </dgm:pt>
    <dgm:pt modelId="{943BD18E-F38E-4967-A8BF-1F93C0AC43BB}" type="pres">
      <dgm:prSet presAssocID="{6BB3682C-6B4F-4AF0-BE12-B291954486C8}" presName="textBox5e" presStyleLbl="revTx" presStyleIdx="4" presStyleCnt="5" custScaleX="143367" custScaleY="12279" custLinFactNeighborX="-23505" custLinFactNeighborY="-375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1FC387-2982-45A6-A7A9-4FCC8F5414B2}" type="presOf" srcId="{6BB3682C-6B4F-4AF0-BE12-B291954486C8}" destId="{943BD18E-F38E-4967-A8BF-1F93C0AC43BB}" srcOrd="0" destOrd="0" presId="urn:microsoft.com/office/officeart/2005/8/layout/arrow2"/>
    <dgm:cxn modelId="{7872E16C-3C51-4B42-AE5D-31F6D79164B8}" srcId="{32F0D95E-50B1-4FA1-9192-100A561A5A40}" destId="{070104E4-F273-4392-B2CA-C12B543A2122}" srcOrd="5" destOrd="0" parTransId="{D8B13AF9-6921-4EEF-86C1-665C3F9DDC61}" sibTransId="{F7613071-E2CF-4F2B-AD81-31D118D87091}"/>
    <dgm:cxn modelId="{53750CB3-E2D1-455C-86D8-CE6875D181BC}" srcId="{32F0D95E-50B1-4FA1-9192-100A561A5A40}" destId="{29D984CE-ACCB-45AF-A51B-CDCE6BB58401}" srcOrd="2" destOrd="0" parTransId="{0B919AA7-7C8C-4F41-B6BF-FB72DDAFED04}" sibTransId="{11299EC8-BB59-4D97-BA9E-319C447C590E}"/>
    <dgm:cxn modelId="{0842461E-9737-4B89-BF0D-0C4861AE0BE4}" srcId="{32F0D95E-50B1-4FA1-9192-100A561A5A40}" destId="{3A81FC60-AD3B-4EFF-AACE-A9C36AEB7F87}" srcOrd="0" destOrd="0" parTransId="{97B67B8C-998A-4E23-8F4E-15DB8A65E39E}" sibTransId="{688FBEDE-2D6A-4FB5-978F-E8582B735767}"/>
    <dgm:cxn modelId="{D5583637-D7BE-4EAB-A410-11BEE883D7E8}" srcId="{32F0D95E-50B1-4FA1-9192-100A561A5A40}" destId="{23101D45-1D38-4321-A3C7-B84B50ED2B84}" srcOrd="3" destOrd="0" parTransId="{0982D954-BCD6-46C5-8274-80D0D5FC3A96}" sibTransId="{C897F6B2-C5DC-4B6F-9E06-E580F92EC2BE}"/>
    <dgm:cxn modelId="{75E4EC8A-7B97-41E6-ADA2-A1FF4250EAF0}" srcId="{32F0D95E-50B1-4FA1-9192-100A561A5A40}" destId="{6BB3682C-6B4F-4AF0-BE12-B291954486C8}" srcOrd="4" destOrd="0" parTransId="{DD4DD718-4DEF-4BB9-AFF2-7957DEA0C8E3}" sibTransId="{46E8A9C7-D561-486E-9A5F-3BA1F5D89639}"/>
    <dgm:cxn modelId="{731B4355-3523-4047-972F-1FF6E0E063ED}" srcId="{32F0D95E-50B1-4FA1-9192-100A561A5A40}" destId="{C92A058F-EC96-4936-A9D5-FB053959380C}" srcOrd="1" destOrd="0" parTransId="{64200EE0-B3FA-40AC-8F4E-DBC2484F2506}" sibTransId="{F23B350F-A350-4753-9DBA-B7FCADB0BABA}"/>
    <dgm:cxn modelId="{DD385582-4105-40E4-9B0D-D4A4DE017EE4}" type="presOf" srcId="{29D984CE-ACCB-45AF-A51B-CDCE6BB58401}" destId="{E587CE6A-BC81-4AF3-A7E1-57B8301130BD}" srcOrd="0" destOrd="0" presId="urn:microsoft.com/office/officeart/2005/8/layout/arrow2"/>
    <dgm:cxn modelId="{81FA8F7F-E27D-44BD-B776-5D140820D845}" type="presOf" srcId="{C92A058F-EC96-4936-A9D5-FB053959380C}" destId="{868C28A4-A445-4292-8042-821A4CDCBDAA}" srcOrd="0" destOrd="0" presId="urn:microsoft.com/office/officeart/2005/8/layout/arrow2"/>
    <dgm:cxn modelId="{745BE2FC-6FFE-47DA-AB0C-A623212D81FD}" type="presOf" srcId="{23101D45-1D38-4321-A3C7-B84B50ED2B84}" destId="{928DEF96-74B9-43D9-B6E9-344E1888CDC2}" srcOrd="0" destOrd="0" presId="urn:microsoft.com/office/officeart/2005/8/layout/arrow2"/>
    <dgm:cxn modelId="{42A45023-61C5-4732-9249-70818B44343D}" type="presOf" srcId="{3A81FC60-AD3B-4EFF-AACE-A9C36AEB7F87}" destId="{3AF3A43A-5BDD-4D10-86D1-32A08D6FDC5E}" srcOrd="0" destOrd="0" presId="urn:microsoft.com/office/officeart/2005/8/layout/arrow2"/>
    <dgm:cxn modelId="{60D22667-AAD6-440A-9CB9-B6FBA2AFA732}" type="presOf" srcId="{32F0D95E-50B1-4FA1-9192-100A561A5A40}" destId="{31E0C41B-0202-4927-A978-BB8DA649F280}" srcOrd="0" destOrd="0" presId="urn:microsoft.com/office/officeart/2005/8/layout/arrow2"/>
    <dgm:cxn modelId="{95AA418C-A950-43E8-BF2B-7A0654FC60B0}" type="presParOf" srcId="{31E0C41B-0202-4927-A978-BB8DA649F280}" destId="{5BD7471F-8348-426B-B5B0-C3B7F52CEC60}" srcOrd="0" destOrd="0" presId="urn:microsoft.com/office/officeart/2005/8/layout/arrow2"/>
    <dgm:cxn modelId="{530752A9-6002-435C-9667-7F229697F424}" type="presParOf" srcId="{31E0C41B-0202-4927-A978-BB8DA649F280}" destId="{F6926B3B-7473-4960-9E1F-42B66422D9A0}" srcOrd="1" destOrd="0" presId="urn:microsoft.com/office/officeart/2005/8/layout/arrow2"/>
    <dgm:cxn modelId="{DC2F427D-022D-499D-9252-7F915D5EC604}" type="presParOf" srcId="{F6926B3B-7473-4960-9E1F-42B66422D9A0}" destId="{41580580-A8BA-4652-AE80-A0E1B4D9A6D2}" srcOrd="0" destOrd="0" presId="urn:microsoft.com/office/officeart/2005/8/layout/arrow2"/>
    <dgm:cxn modelId="{BE016792-BAE1-4D0D-9004-E7B843CA63D0}" type="presParOf" srcId="{F6926B3B-7473-4960-9E1F-42B66422D9A0}" destId="{3AF3A43A-5BDD-4D10-86D1-32A08D6FDC5E}" srcOrd="1" destOrd="0" presId="urn:microsoft.com/office/officeart/2005/8/layout/arrow2"/>
    <dgm:cxn modelId="{8D2EF856-9356-4312-8257-9AD9E0E270CF}" type="presParOf" srcId="{F6926B3B-7473-4960-9E1F-42B66422D9A0}" destId="{9ACBB30A-316C-4652-944B-CC72D148CA93}" srcOrd="2" destOrd="0" presId="urn:microsoft.com/office/officeart/2005/8/layout/arrow2"/>
    <dgm:cxn modelId="{5CCA9E9C-0D38-46C0-B07B-ABE32FCF5537}" type="presParOf" srcId="{F6926B3B-7473-4960-9E1F-42B66422D9A0}" destId="{868C28A4-A445-4292-8042-821A4CDCBDAA}" srcOrd="3" destOrd="0" presId="urn:microsoft.com/office/officeart/2005/8/layout/arrow2"/>
    <dgm:cxn modelId="{C7360FE4-1E98-4A37-8A4E-014D47EBE5FD}" type="presParOf" srcId="{F6926B3B-7473-4960-9E1F-42B66422D9A0}" destId="{FA5FBF1B-7A08-45E8-B5C9-60404B047AF4}" srcOrd="4" destOrd="0" presId="urn:microsoft.com/office/officeart/2005/8/layout/arrow2"/>
    <dgm:cxn modelId="{5B10AB3B-987E-48C7-A6F7-A7B458843C02}" type="presParOf" srcId="{F6926B3B-7473-4960-9E1F-42B66422D9A0}" destId="{E587CE6A-BC81-4AF3-A7E1-57B8301130BD}" srcOrd="5" destOrd="0" presId="urn:microsoft.com/office/officeart/2005/8/layout/arrow2"/>
    <dgm:cxn modelId="{90C636FC-2FA3-4527-A818-816A0871098D}" type="presParOf" srcId="{F6926B3B-7473-4960-9E1F-42B66422D9A0}" destId="{FD45C604-1313-4BB8-8505-EA0AFEA99C93}" srcOrd="6" destOrd="0" presId="urn:microsoft.com/office/officeart/2005/8/layout/arrow2"/>
    <dgm:cxn modelId="{D4E20961-8DA4-4801-A6A3-B0A548090B23}" type="presParOf" srcId="{F6926B3B-7473-4960-9E1F-42B66422D9A0}" destId="{928DEF96-74B9-43D9-B6E9-344E1888CDC2}" srcOrd="7" destOrd="0" presId="urn:microsoft.com/office/officeart/2005/8/layout/arrow2"/>
    <dgm:cxn modelId="{9B153442-4978-409F-980F-1B658E87B0C8}" type="presParOf" srcId="{F6926B3B-7473-4960-9E1F-42B66422D9A0}" destId="{77583E1B-F3B3-47D8-8D7F-4F0ECAF1043D}" srcOrd="8" destOrd="0" presId="urn:microsoft.com/office/officeart/2005/8/layout/arrow2"/>
    <dgm:cxn modelId="{4F422FAE-2ED0-4A8D-87E4-61196ACED0C4}" type="presParOf" srcId="{F6926B3B-7473-4960-9E1F-42B66422D9A0}" destId="{943BD18E-F38E-4967-A8BF-1F93C0AC43B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0.23238</cdr:x>
      <cdr:y>0.65994</cdr:y>
    </cdr:from>
    <cdr:to>
      <cdr:x>0.50844</cdr:x>
      <cdr:y>0.89808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08112" y="1706012"/>
          <a:ext cx="1197615" cy="615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b="1" dirty="0" smtClean="0">
              <a:latin typeface="+mj-lt"/>
              <a:cs typeface="Calibri" pitchFamily="34" charset="0"/>
            </a:rPr>
            <a:t>76%</a:t>
          </a:r>
          <a:endParaRPr lang="en-US" sz="2800" b="1" dirty="0">
            <a:latin typeface="+mj-lt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0.60048</cdr:x>
      <cdr:y>0.17663</cdr:y>
    </cdr:from>
    <cdr:to>
      <cdr:x>0.87654</cdr:x>
      <cdr:y>0.41822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398896" y="456604"/>
          <a:ext cx="1102830" cy="624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b="1" dirty="0" smtClean="0"/>
            <a:t>24</a:t>
          </a:r>
          <a:r>
            <a:rPr lang="pl-PL" sz="1100" dirty="0" smtClean="0"/>
            <a:t>%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CC321-5489-436E-AE9A-C6018FD14752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32CCA-8CEF-489F-9E10-A24A6679BFF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97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89EB-4CC0-4075-823F-6F6C0B6B2F32}" type="datetimeFigureOut">
              <a:rPr lang="pl-PL" smtClean="0"/>
              <a:pPr/>
              <a:t>2015-03-20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4BCF-99DB-446E-A107-DD635BE3B6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27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4BCF-99DB-446E-A107-DD635BE3B6C7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488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4BCF-99DB-446E-A107-DD635BE3B6C7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42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4BCF-99DB-446E-A107-DD635BE3B6C7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65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55576" y="2764533"/>
            <a:ext cx="7702624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Tytuł prezentacji</a:t>
            </a:r>
          </a:p>
        </p:txBody>
      </p:sp>
      <p:pic>
        <p:nvPicPr>
          <p:cNvPr id="1026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4275"/>
            <a:ext cx="4896544" cy="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5517232"/>
            <a:ext cx="7704138" cy="4318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baseline="0"/>
            </a:lvl1pPr>
          </a:lstStyle>
          <a:p>
            <a:pPr lvl="0"/>
            <a:r>
              <a:rPr lang="pl-PL" dirty="0" smtClean="0"/>
              <a:t>Imię i nazwisko lub 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22116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36656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09833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78763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85581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5297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37453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67236"/>
      </p:ext>
    </p:extLst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22739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Kraków 5.06.2012</a:t>
            </a:r>
          </a:p>
        </p:txBody>
      </p:sp>
    </p:spTree>
    <p:extLst>
      <p:ext uri="{BB962C8B-B14F-4D97-AF65-F5344CB8AC3E}">
        <p14:creationId xmlns:p14="http://schemas.microsoft.com/office/powerpoint/2010/main" val="101258208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Clr>
                <a:srgbClr val="DB133C"/>
              </a:buClr>
              <a:buFont typeface="+mj-lt"/>
              <a:buAutoNum type="arabicPeriod"/>
              <a:defRPr sz="2800">
                <a:solidFill>
                  <a:srgbClr val="58585A"/>
                </a:solidFill>
              </a:defRPr>
            </a:lvl1pPr>
            <a:lvl2pPr marL="914400" indent="-376238">
              <a:buClr>
                <a:srgbClr val="DB133C"/>
              </a:buClr>
              <a:buFont typeface="Wingdings" pitchFamily="2" charset="2"/>
              <a:buChar char="§"/>
              <a:tabLst>
                <a:tab pos="985838" algn="l"/>
              </a:tabLst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08629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728504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4"/>
          </p:nvPr>
        </p:nvSpPr>
        <p:spPr>
          <a:xfrm>
            <a:off x="457200" y="1556792"/>
            <a:ext cx="4042792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5"/>
          </p:nvPr>
        </p:nvSpPr>
        <p:spPr>
          <a:xfrm>
            <a:off x="4644008" y="1556792"/>
            <a:ext cx="4042792" cy="4464496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18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4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967380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15616" y="1402432"/>
            <a:ext cx="6912768" cy="411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858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17232"/>
            <a:ext cx="5486400" cy="654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5858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Opis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9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4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087657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2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4275"/>
            <a:ext cx="4896544" cy="4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755576" y="2764533"/>
            <a:ext cx="7702624" cy="2536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rgbClr val="DB13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6476460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21287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2903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08996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17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B133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8585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419EE-3CC4-41DA-9638-A9158AB3C8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5302-AFEF-4B21-A2E1-F8A17E5188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23528" y="3861048"/>
            <a:ext cx="856895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l-PL" sz="2800" b="1" dirty="0" smtClean="0">
                <a:solidFill>
                  <a:srgbClr val="58585A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58585A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2800" b="1" dirty="0" smtClean="0">
                <a:solidFill>
                  <a:srgbClr val="58585A"/>
                </a:solidFill>
                <a:latin typeface="Arial" pitchFamily="34" charset="0"/>
                <a:ea typeface="Calibri"/>
                <a:cs typeface="Arial" pitchFamily="34" charset="0"/>
              </a:rPr>
              <a:t>			</a:t>
            </a:r>
            <a: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  <a:t>			</a:t>
            </a:r>
            <a:b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pl-PL" sz="4800" i="1" dirty="0" smtClean="0">
                <a:solidFill>
                  <a:srgbClr val="58585A"/>
                </a:solidFill>
                <a:latin typeface="+mn-lt"/>
                <a:ea typeface="Calibri"/>
                <a:cs typeface="Arial" pitchFamily="34" charset="0"/>
              </a:rPr>
              <a:t/>
            </a:r>
            <a:br>
              <a:rPr lang="pl-PL" sz="4800" i="1" dirty="0" smtClean="0">
                <a:solidFill>
                  <a:srgbClr val="58585A"/>
                </a:solidFill>
                <a:latin typeface="+mn-lt"/>
                <a:ea typeface="Calibri"/>
                <a:cs typeface="Arial" pitchFamily="34" charset="0"/>
              </a:rPr>
            </a:br>
            <a:r>
              <a:rPr lang="pl-PL" sz="23200" b="1" dirty="0" smtClean="0">
                <a:solidFill>
                  <a:schemeClr val="accent1"/>
                </a:solidFill>
                <a:ea typeface="Calibri"/>
                <a:cs typeface="Arial" pitchFamily="34" charset="0"/>
              </a:rPr>
              <a:t>Badania podstawowe </a:t>
            </a:r>
          </a:p>
          <a:p>
            <a:pPr>
              <a:spcBef>
                <a:spcPts val="0"/>
              </a:spcBef>
            </a:pPr>
            <a:r>
              <a:rPr lang="pl-PL" sz="23200" b="1" dirty="0" smtClean="0">
                <a:solidFill>
                  <a:schemeClr val="accent1"/>
                </a:solidFill>
                <a:ea typeface="Calibri"/>
                <a:cs typeface="Arial" pitchFamily="34" charset="0"/>
              </a:rPr>
              <a:t>esencją nauki</a:t>
            </a:r>
            <a: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  <a:t/>
            </a:r>
            <a:b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Arial" pitchFamily="34" charset="0"/>
              </a:rPr>
            </a:br>
            <a:r>
              <a:rPr lang="en-GB" sz="4000" b="1" dirty="0" smtClean="0">
                <a:solidFill>
                  <a:srgbClr val="58585A"/>
                </a:solidFill>
                <a:latin typeface="+mn-lt"/>
                <a:ea typeface="Calibri"/>
                <a:cs typeface="Arial" pitchFamily="34" charset="0"/>
              </a:rPr>
              <a:t/>
            </a:r>
            <a:br>
              <a:rPr lang="en-GB" sz="4000" b="1" dirty="0" smtClean="0">
                <a:solidFill>
                  <a:srgbClr val="58585A"/>
                </a:solidFill>
                <a:latin typeface="+mn-lt"/>
                <a:ea typeface="Calibri"/>
                <a:cs typeface="Arial" pitchFamily="34" charset="0"/>
              </a:rPr>
            </a:br>
            <a:r>
              <a:rPr lang="pl-PL" sz="3600" b="1" dirty="0" smtClean="0">
                <a:solidFill>
                  <a:srgbClr val="58585A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58585A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en-GB" sz="2400" b="1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5" y="6093296"/>
            <a:ext cx="6899440" cy="5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IAMA\Desktop\photo\Bułgaria 2014\_AM_2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2" y="188640"/>
            <a:ext cx="4963948" cy="37229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1798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10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3" name="Symbol zastępczy zawartości 7"/>
          <p:cNvSpPr>
            <a:spLocks noGrp="1"/>
          </p:cNvSpPr>
          <p:nvPr>
            <p:ph idx="4294967295"/>
          </p:nvPr>
        </p:nvSpPr>
        <p:spPr>
          <a:xfrm>
            <a:off x="179512" y="1412776"/>
            <a:ext cx="8641332" cy="46765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/>
          </a:p>
          <a:p>
            <a:pPr marL="36195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</a:rPr>
              <a:t>SONATA </a:t>
            </a:r>
            <a:r>
              <a:rPr lang="pl-PL" sz="1800" b="1" dirty="0">
                <a:solidFill>
                  <a:srgbClr val="DB133C"/>
                </a:solidFill>
              </a:rPr>
              <a:t>BIS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 projekty badawcze mające na celu powołanie nowego zespołu naukowego, realizowane przez osoby posiadające stopień naukowy lub tytuł naukowy, które uzyskały stopień naukowy doktora </a:t>
            </a:r>
            <a:br>
              <a:rPr lang="pl-PL" sz="18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 okresie od 2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do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12 lat przed rokiem wystąpienia z wnioskiem</a:t>
            </a:r>
          </a:p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</a:rPr>
              <a:t>OPUS</a:t>
            </a:r>
            <a:r>
              <a:rPr lang="pl-PL" sz="1800" dirty="0" smtClean="0">
                <a:solidFill>
                  <a:srgbClr val="DB133C"/>
                </a:solidFill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 projekty badawcze, w tym finansowanie zakupu lub wytworzenia aparatury naukowo-badawczej niezbędnej do realizacji tych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projektów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HARMONIA</a:t>
            </a:r>
            <a:r>
              <a:rPr lang="pl-PL" sz="180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projekty badawcze realizowane w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ramach współpracy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międzynarodowej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MAESTRO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projekty badawcze realizowane przez doświadczonych naukowców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>
                <a:solidFill>
                  <a:srgbClr val="DB133C"/>
                </a:solidFill>
              </a:rPr>
              <a:t>SYMFONIA</a:t>
            </a:r>
            <a:r>
              <a:rPr lang="pl-PL" sz="1800" dirty="0">
                <a:solidFill>
                  <a:srgbClr val="DB133C"/>
                </a:solidFill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 międzydziedzinowe projekty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badawcze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</a:rPr>
              <a:t>TANGO</a:t>
            </a:r>
            <a:r>
              <a:rPr lang="pl-PL" sz="1800" dirty="0" smtClean="0">
                <a:solidFill>
                  <a:srgbClr val="DB133C"/>
                </a:solidFill>
              </a:rPr>
              <a:t>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wsparcie praktycznego wykorzystania wyników badań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podstawowych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6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275856" y="-27384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4247964" y="-15528"/>
            <a:ext cx="2340260" cy="226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a 6"/>
          <p:cNvGrpSpPr/>
          <p:nvPr/>
        </p:nvGrpSpPr>
        <p:grpSpPr>
          <a:xfrm>
            <a:off x="1691680" y="95258"/>
            <a:ext cx="7272808" cy="1518824"/>
            <a:chOff x="1691680" y="95258"/>
            <a:chExt cx="7272808" cy="1518824"/>
          </a:xfrm>
        </p:grpSpPr>
        <p:sp>
          <p:nvSpPr>
            <p:cNvPr id="2" name="Prostokąt 1"/>
            <p:cNvSpPr/>
            <p:nvPr/>
          </p:nvSpPr>
          <p:spPr>
            <a:xfrm>
              <a:off x="1691680" y="275278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2130428" y="95258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2843808" y="124559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660232" y="170663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8064388" y="260648"/>
              <a:ext cx="90010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067944" y="1254042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ole tekstowe 5"/>
          <p:cNvSpPr txBox="1"/>
          <p:nvPr/>
        </p:nvSpPr>
        <p:spPr>
          <a:xfrm rot="20557289">
            <a:off x="1668725" y="24139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Sonata Bis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20557289">
            <a:off x="2885414" y="111274"/>
            <a:ext cx="7946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Opus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923928" y="132102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Harmonia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004048" y="2487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Maestro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308304" y="24090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Symfonia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006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Ograniczenia w aplikacji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11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1520" y="1563757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Kierownikiem można być tylko w </a:t>
            </a:r>
            <a:r>
              <a:rPr lang="pl-PL" b="1" dirty="0" smtClean="0">
                <a:solidFill>
                  <a:srgbClr val="DB133C"/>
                </a:solidFill>
              </a:rPr>
              <a:t>jednym wniosku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na edycję.</a:t>
            </a:r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Kierownikiem można być w </a:t>
            </a:r>
            <a:r>
              <a:rPr lang="pl-PL" b="1" dirty="0" smtClean="0">
                <a:solidFill>
                  <a:srgbClr val="DB133C"/>
                </a:solidFill>
              </a:rPr>
              <a:t>maksymalnie 3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b="1" dirty="0" smtClean="0">
                <a:solidFill>
                  <a:srgbClr val="DB133C"/>
                </a:solidFill>
              </a:rPr>
              <a:t>projektach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NCN:</a:t>
            </a:r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realizowanych</a:t>
            </a:r>
          </a:p>
          <a:p>
            <a:pPr marL="285750" indent="-285750" algn="just">
              <a:buFontTx/>
              <a:buChar char="-"/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ealizowanych i rozpatrywanych w dniu składania wniosków</a:t>
            </a:r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Wniosek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obejmujący zadania badawcze pokrywające się z zadaniami we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wniosku poprzednim można  składać dopiero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gdy </a:t>
            </a:r>
            <a:r>
              <a:rPr lang="pl-PL" b="1" dirty="0">
                <a:solidFill>
                  <a:srgbClr val="DB133C"/>
                </a:solidFill>
              </a:rPr>
              <a:t>zakończy się proces oceny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 wcześniejszego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wniosku, wliczając procedurę odwoławczą.</a:t>
            </a:r>
          </a:p>
          <a:p>
            <a:pPr algn="just"/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Prostokąt zaokrąglony 10"/>
          <p:cNvSpPr/>
          <p:nvPr/>
        </p:nvSpPr>
        <p:spPr>
          <a:xfrm>
            <a:off x="539552" y="4725144"/>
            <a:ext cx="7920880" cy="129092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pPr algn="just"/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 konkursach PRELUDIUM, SONATA, OPUS do oceny merytorycznej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nie dopuszcza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się wniosków z poprzedniej edycji jeśli wniosek nie był w II etapie oceny merytorycznej.</a:t>
            </a:r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Ograniczenia w aplikacji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12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1520" y="1563757"/>
            <a:ext cx="83529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Kierownikiem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projektu finansowanego w ramach konkursów PRELUDIUM, SONATA, SONATA BIS oraz laureatem konkursów ETIUDA i FUGA </a:t>
            </a:r>
            <a:r>
              <a:rPr lang="pl-PL" b="1" dirty="0">
                <a:solidFill>
                  <a:srgbClr val="DB133C"/>
                </a:solidFill>
              </a:rPr>
              <a:t>można być tylko raz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Kierownicy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projektów MAESTRO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, mogą ubiegać się o finansowanie 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kolejnego projektu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 w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konkursie MAESTRO </a:t>
            </a:r>
            <a:r>
              <a:rPr lang="pl-PL" b="1" dirty="0">
                <a:solidFill>
                  <a:srgbClr val="DB133C"/>
                </a:solidFill>
              </a:rPr>
              <a:t>nie wcześniej niż 9 miesięcy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przed zakończeniem realizacji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poprzedniego grantu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FUGI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nie może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składać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osoba, która jest kierownikiem w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realizowanym projekcie lub jej wniosek jest rozpatrywany w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innym konkursie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NCN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algn="just"/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3344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47" y="4478808"/>
            <a:ext cx="3569577" cy="23708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solidFill>
                  <a:srgbClr val="58585A"/>
                </a:solidFill>
                <a:latin typeface="+mn-lt"/>
                <a:cs typeface="Arial" pitchFamily="34" charset="0"/>
              </a:rPr>
              <a:t>Plan prezentacji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13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323528" y="1772816"/>
            <a:ext cx="8219256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1. Narodowe Centrum Nauki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struktura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dzia</a:t>
            </a: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łanie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pl-PL" altLang="pl-PL" sz="2400" b="1" dirty="0" smtClean="0">
                <a:solidFill>
                  <a:srgbClr val="424243"/>
                </a:solidFill>
              </a:rPr>
              <a:t>Konkursy NCN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3. Sekcje wniosku – źródła niepowodzeń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4. Ocena wniosków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Etapy projektu</a:t>
            </a:r>
          </a:p>
          <a:p>
            <a:pPr marL="0" indent="0">
              <a:buNone/>
            </a:pPr>
            <a:endParaRPr lang="pl-PL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71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14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PRELUDIUM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568952" cy="3744416"/>
          </a:xfrm>
        </p:spPr>
        <p:txBody>
          <a:bodyPr>
            <a:noAutofit/>
          </a:bodyPr>
          <a:lstStyle/>
          <a:p>
            <a:pPr marL="200025" indent="0" algn="just"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projekty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badawcze realizowane przez osoby rozpoczynające karierę naukową, które jeszcze nie uzyskały stopnia naukowego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doktora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Okres realizacji: </a:t>
            </a:r>
            <a:r>
              <a:rPr lang="pl-PL" sz="1800" b="1" dirty="0" smtClean="0">
                <a:solidFill>
                  <a:srgbClr val="DB133C"/>
                </a:solidFill>
              </a:rPr>
              <a:t>12, 24 lub 36 miesięcy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Maksymalna wysokość finansowania: </a:t>
            </a:r>
            <a:r>
              <a:rPr lang="pl-PL" sz="1800" b="1" dirty="0">
                <a:solidFill>
                  <a:srgbClr val="DB133C"/>
                </a:solidFill>
                <a:latin typeface="+mn-lt"/>
              </a:rPr>
              <a:t>50 tys. zł na </a:t>
            </a:r>
            <a:r>
              <a:rPr lang="pl-PL" sz="1800" b="1" dirty="0" smtClean="0">
                <a:solidFill>
                  <a:srgbClr val="DB133C"/>
                </a:solidFill>
                <a:latin typeface="+mn-lt"/>
              </a:rPr>
              <a:t>każde 12 miesięcy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Maksymalna liczba wykonawców: 3 osoby (tylko </a:t>
            </a:r>
            <a:r>
              <a:rPr lang="pl-PL" sz="1800" b="1" dirty="0" smtClean="0">
                <a:solidFill>
                  <a:srgbClr val="DB133C"/>
                </a:solidFill>
                <a:latin typeface="+mn-lt"/>
              </a:rPr>
              <a:t>jeden samodzielny pracownik naukowy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będący opiekunem naukowym)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Beneficjentem środków finansowych nie może być opiekun naukowy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Zakup aparatury naukowo-badawczej do 30% wysokości wnioskowanych środków</a:t>
            </a:r>
          </a:p>
          <a:p>
            <a:pPr marL="542925">
              <a:spcBef>
                <a:spcPts val="600"/>
              </a:spcBef>
              <a:buNone/>
            </a:pPr>
            <a:endParaRPr lang="en-US" sz="1800" b="1" dirty="0" smtClean="0">
              <a:solidFill>
                <a:srgbClr val="DB133C"/>
              </a:solidFill>
              <a:latin typeface="+mn-lt"/>
            </a:endParaRPr>
          </a:p>
          <a:p>
            <a:pPr marL="542925">
              <a:spcBef>
                <a:spcPts val="600"/>
              </a:spcBef>
              <a:buNone/>
            </a:pPr>
            <a:endParaRPr lang="pl-PL" sz="1800" b="1" u="sng" dirty="0" smtClean="0">
              <a:solidFill>
                <a:srgbClr val="DB133C"/>
              </a:solidFill>
              <a:latin typeface="+mn-lt"/>
            </a:endParaRPr>
          </a:p>
          <a:p>
            <a:pPr marL="542925">
              <a:spcBef>
                <a:spcPts val="600"/>
              </a:spcBef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809625" indent="-447675">
              <a:spcBef>
                <a:spcPts val="600"/>
              </a:spcBef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Prostokąt zaokrąglony 10"/>
          <p:cNvSpPr/>
          <p:nvPr/>
        </p:nvSpPr>
        <p:spPr>
          <a:xfrm>
            <a:off x="611560" y="5085184"/>
            <a:ext cx="7776864" cy="72008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pPr marL="542925">
              <a:spcBef>
                <a:spcPts val="1200"/>
              </a:spcBef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Brak możliwości przyznawania stypendiów</a:t>
            </a:r>
            <a:endParaRPr lang="pl-PL" b="1" dirty="0" smtClean="0">
              <a:solidFill>
                <a:schemeClr val="tx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PRELUDIUM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15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363272" cy="4277072"/>
          </a:xfrm>
        </p:spPr>
        <p:txBody>
          <a:bodyPr>
            <a:normAutofit/>
          </a:bodyPr>
          <a:lstStyle/>
          <a:p>
            <a:pPr lvl="0"/>
            <a:r>
              <a:rPr lang="pl-PL" sz="1800" b="1" dirty="0">
                <a:solidFill>
                  <a:schemeClr val="accent1"/>
                </a:solidFill>
              </a:rPr>
              <a:t>OCENA DOROBKU WYKONAWCÓW PROJEKTU </a:t>
            </a:r>
            <a:r>
              <a:rPr lang="pl-PL" sz="1800" b="1" dirty="0" smtClean="0">
                <a:solidFill>
                  <a:schemeClr val="accent1"/>
                </a:solidFill>
              </a:rPr>
              <a:t>20%,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w tym:</a:t>
            </a: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  <a:p>
            <a:pPr marL="714375"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cena dorobku kierownika projektu 10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% </a:t>
            </a:r>
            <a:endParaRPr lang="pl-PL" sz="1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14375"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cena dorobku opiekuna naukowego 10%</a:t>
            </a:r>
          </a:p>
          <a:p>
            <a:pPr marL="0" indent="0">
              <a:buNone/>
            </a:pP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r>
              <a:rPr lang="pl-PL" sz="1800" b="1" dirty="0">
                <a:solidFill>
                  <a:schemeClr val="accent1"/>
                </a:solidFill>
              </a:rPr>
              <a:t>OCENA PROJEKTU </a:t>
            </a:r>
            <a:r>
              <a:rPr lang="pl-PL" sz="1800" b="1" dirty="0" smtClean="0">
                <a:solidFill>
                  <a:schemeClr val="accent1"/>
                </a:solidFill>
              </a:rPr>
              <a:t>80%,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w tym:</a:t>
            </a: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  <a:p>
            <a:pPr marL="714375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ocena merytoryczna projektu 75%</a:t>
            </a:r>
          </a:p>
          <a:p>
            <a:pPr marL="714375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ocena możliwości wykonania 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</a:p>
          <a:p>
            <a:pPr marL="714375">
              <a:buFont typeface="Arial" pitchFamily="34" charset="0"/>
              <a:buChar char="•"/>
            </a:pPr>
            <a:endParaRPr lang="pl-PL" sz="1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14375">
              <a:buFont typeface="Arial" pitchFamily="34" charset="0"/>
              <a:buChar char="•"/>
            </a:pPr>
            <a:endParaRPr lang="pl-PL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Prostokąt zaokrąglony 10"/>
          <p:cNvSpPr/>
          <p:nvPr/>
        </p:nvSpPr>
        <p:spPr>
          <a:xfrm>
            <a:off x="539552" y="4869160"/>
            <a:ext cx="8136904" cy="864096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Brak punktacji dla kosztorysu -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zy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planowane koszty w stosunku do przedmiotu i zakresu badań są uzasadnione? </a:t>
            </a: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16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ETIUDA (stypendia doktorskie)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Symbol zastępczy zawartości 1"/>
          <p:cNvSpPr txBox="1">
            <a:spLocks/>
          </p:cNvSpPr>
          <p:nvPr/>
        </p:nvSpPr>
        <p:spPr>
          <a:xfrm>
            <a:off x="251520" y="1484784"/>
            <a:ext cx="8568952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4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dla osób rozpoczynających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karierę naukową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nieposiadających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stopnia naukowego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doktora, które wszczęły </a:t>
            </a:r>
            <a:r>
              <a:rPr lang="pl-PL" sz="1800" b="1" dirty="0" smtClean="0">
                <a:solidFill>
                  <a:srgbClr val="DB133C"/>
                </a:solidFill>
              </a:rPr>
              <a:t>przewód doktorski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lub zobowiązują się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do otwarcia przewodu doktorskiego do 30 czerwca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danego roku</a:t>
            </a:r>
          </a:p>
          <a:p>
            <a:pPr marL="542925" algn="just">
              <a:lnSpc>
                <a:spcPct val="110000"/>
              </a:lnSpc>
              <a:spcBef>
                <a:spcPts val="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Tytuł wniosku musi być zgodny z tematem pracy doktorskiej</a:t>
            </a:r>
          </a:p>
          <a:p>
            <a:pPr marL="542925" algn="just">
              <a:lnSpc>
                <a:spcPct val="110000"/>
              </a:lnSpc>
              <a:spcBef>
                <a:spcPts val="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Okres otrzymywania stypendium 6 - 12 miesięcy</a:t>
            </a:r>
          </a:p>
          <a:p>
            <a:pPr marL="542925" algn="just">
              <a:lnSpc>
                <a:spcPct val="110000"/>
              </a:lnSpc>
              <a:spcBef>
                <a:spcPts val="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Okres trwania stażu zagranicznego 3 - 6 miesięcy</a:t>
            </a:r>
          </a:p>
          <a:p>
            <a:pPr marL="542925" algn="just">
              <a:lnSpc>
                <a:spcPct val="110000"/>
              </a:lnSpc>
              <a:spcBef>
                <a:spcPts val="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Obrona pracy doktorskiej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 terminie </a:t>
            </a:r>
            <a:r>
              <a:rPr lang="pl-PL" sz="1800" b="1" dirty="0">
                <a:solidFill>
                  <a:srgbClr val="DB133C"/>
                </a:solidFill>
              </a:rPr>
              <a:t>do 12 miesięcy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po zakończeniu pobierania stypendium</a:t>
            </a:r>
            <a:endParaRPr lang="pl-PL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530225" indent="-285750" algn="just">
              <a:lnSpc>
                <a:spcPct val="11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Stypendium doktorskie: 3 000 zł miesięcznie</a:t>
            </a:r>
          </a:p>
          <a:p>
            <a:pPr marL="530225" indent="-285750" algn="just">
              <a:lnSpc>
                <a:spcPct val="11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Środki na pobyt w zagranicznym ośrodku naukowym: 9 000 zł miesięcznie skorygowane o wskaźnik dla danego kraju</a:t>
            </a:r>
          </a:p>
          <a:p>
            <a:pPr marL="530225" indent="-285750" algn="just">
              <a:lnSpc>
                <a:spcPct val="11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Środki na koszty podróży w zryczałtowanej kwocie od 1000 do 10 000 zł</a:t>
            </a:r>
          </a:p>
          <a:p>
            <a:pPr algn="just">
              <a:spcBef>
                <a:spcPts val="0"/>
              </a:spcBef>
              <a:defRPr/>
            </a:pPr>
            <a:r>
              <a:rPr lang="pl-PL" sz="1800" b="1" dirty="0" smtClean="0">
                <a:solidFill>
                  <a:srgbClr val="DB133C"/>
                </a:solidFill>
              </a:rPr>
              <a:t>Uzyskanie stopnia naukowego doktora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trakcie pobierania stypendium powoduje przerwanie wypłaty stypendium, ale nadal możliwe jest odbycie stażu zagranicznego (do 12 miesięcy od wypłaty ostatniej transzy stypendium)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530225" indent="-285750" algn="just">
              <a:lnSpc>
                <a:spcPct val="110000"/>
              </a:lnSpc>
              <a:spcBef>
                <a:spcPts val="0"/>
              </a:spcBef>
              <a:tabLst>
                <a:tab pos="542925" algn="l"/>
              </a:tabLst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ETIUDA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17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b="1" u="sng" dirty="0">
                <a:solidFill>
                  <a:srgbClr val="DB133C"/>
                </a:solidFill>
              </a:rPr>
              <a:t>I ETAP</a:t>
            </a:r>
          </a:p>
          <a:p>
            <a:pPr lvl="0"/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siągnięcia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naukowe wnioskodawcy 40%</a:t>
            </a:r>
          </a:p>
          <a:p>
            <a:pPr lvl="0"/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jakości prowadzonych badań 30%</a:t>
            </a:r>
          </a:p>
          <a:p>
            <a:pPr lvl="0"/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z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asadność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wyboru miejsca stażu zagranicznego 30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%</a:t>
            </a:r>
          </a:p>
          <a:p>
            <a:pPr marL="0" lvl="0" indent="0">
              <a:buNone/>
            </a:pPr>
            <a:endParaRPr lang="pl-PL" sz="1800" b="1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pl-PL" sz="1800" b="1" u="sng" dirty="0">
                <a:solidFill>
                  <a:srgbClr val="DB133C"/>
                </a:solidFill>
              </a:rPr>
              <a:t>II ETAP</a:t>
            </a:r>
          </a:p>
          <a:p>
            <a:pPr lvl="0" algn="just"/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prezentacji wniosku 1-10 pkt</a:t>
            </a:r>
          </a:p>
          <a:p>
            <a:pPr lvl="0" algn="just"/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rozmowy kwalifikacyjnej na temat wniosku 1-10 pkt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18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SONATA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251520" y="1484784"/>
            <a:ext cx="8496944" cy="3960440"/>
          </a:xfrm>
        </p:spPr>
        <p:txBody>
          <a:bodyPr>
            <a:noAutofit/>
          </a:bodyPr>
          <a:lstStyle/>
          <a:p>
            <a:pPr marL="200025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projekty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badawcze realizowane przez osoby rozpoczynające karierę naukową posiadające stopień naukowy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doktora</a:t>
            </a:r>
          </a:p>
          <a:p>
            <a:pPr marL="485775" indent="-285750"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Stopień naukowy doktora </a:t>
            </a:r>
            <a:r>
              <a:rPr lang="pl-PL" sz="1800" b="1" dirty="0" smtClean="0">
                <a:solidFill>
                  <a:srgbClr val="DB133C"/>
                </a:solidFill>
              </a:rPr>
              <a:t>nie wcześniej niż 5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lat przed rokiem złożenia wniosku</a:t>
            </a:r>
          </a:p>
          <a:p>
            <a:pPr marL="485775" indent="-285750"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Okres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realizacji: </a:t>
            </a:r>
            <a:r>
              <a:rPr lang="pl-PL" sz="1800" b="1" dirty="0">
                <a:solidFill>
                  <a:srgbClr val="DB133C"/>
                </a:solidFill>
              </a:rPr>
              <a:t>12, 24 lub 36 miesięcy</a:t>
            </a:r>
          </a:p>
          <a:p>
            <a:pPr marL="485775" indent="-285750"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Brak maksymalnej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wysokości finansowania</a:t>
            </a:r>
          </a:p>
          <a:p>
            <a:pPr marL="485775" indent="-285750" algn="just">
              <a:spcBef>
                <a:spcPts val="6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Poza kierownikiem co najwyżej </a:t>
            </a:r>
            <a:r>
              <a:rPr lang="pl-PL" sz="1800" b="1" dirty="0" smtClean="0">
                <a:solidFill>
                  <a:srgbClr val="DB133C"/>
                </a:solidFill>
              </a:rPr>
              <a:t>jeden samodzielny pracownik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naukowy jako współpracownik </a:t>
            </a:r>
            <a:r>
              <a:rPr lang="pl-PL" sz="1800" b="1" dirty="0">
                <a:solidFill>
                  <a:srgbClr val="DB133C"/>
                </a:solidFill>
              </a:rPr>
              <a:t>s</a:t>
            </a:r>
            <a:r>
              <a:rPr lang="pl-PL" sz="1800" b="1" dirty="0" smtClean="0">
                <a:solidFill>
                  <a:srgbClr val="DB133C"/>
                </a:solidFill>
              </a:rPr>
              <a:t>poza podmiotu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zatrudniającego kierownika projektu</a:t>
            </a:r>
          </a:p>
          <a:p>
            <a:pPr marL="485775" indent="-285750"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Aparatura maksymalnie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150 tys. dla HS i 500 tys. dla ST i NZ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SONATA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19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628800"/>
            <a:ext cx="8219256" cy="2592288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DB133C"/>
                </a:solidFill>
              </a:rPr>
              <a:t>OCENA DOROBKU KIEROWNIKA PROJEKTU 40%</a:t>
            </a:r>
          </a:p>
          <a:p>
            <a:endParaRPr lang="pl-PL" sz="1800" b="1" dirty="0" smtClean="0">
              <a:solidFill>
                <a:srgbClr val="DB133C"/>
              </a:solidFill>
            </a:endParaRPr>
          </a:p>
          <a:p>
            <a:r>
              <a:rPr lang="pl-PL" sz="1800" b="1" dirty="0" smtClean="0">
                <a:solidFill>
                  <a:srgbClr val="DB133C"/>
                </a:solidFill>
              </a:rPr>
              <a:t>OCENA PROJEKTU 60%,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tym:</a:t>
            </a:r>
          </a:p>
          <a:p>
            <a:pPr marL="714375"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ocena merytoryczna projektu </a:t>
            </a:r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55</a:t>
            </a: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%</a:t>
            </a:r>
          </a:p>
          <a:p>
            <a:pPr marL="714375"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50000"/>
                  </a:schemeClr>
                </a:solidFill>
              </a:rPr>
              <a:t>ocena możliwości wykonania 5%</a:t>
            </a:r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47" y="4478808"/>
            <a:ext cx="3569577" cy="23708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solidFill>
                  <a:srgbClr val="58585A"/>
                </a:solidFill>
                <a:latin typeface="+mn-lt"/>
                <a:cs typeface="Arial" pitchFamily="34" charset="0"/>
              </a:rPr>
              <a:t>Plan prezentacji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323528" y="1772816"/>
            <a:ext cx="8219256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1. Narodowe Centrum Nauki</a:t>
            </a:r>
            <a:r>
              <a:rPr lang="en-US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 – </a:t>
            </a:r>
            <a:r>
              <a:rPr lang="en-US" altLang="pl-PL" sz="2400" b="1" dirty="0" err="1" smtClean="0">
                <a:solidFill>
                  <a:schemeClr val="tx1">
                    <a:lumMod val="75000"/>
                  </a:schemeClr>
                </a:solidFill>
              </a:rPr>
              <a:t>struktura</a:t>
            </a:r>
            <a:r>
              <a:rPr lang="en-US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tx1">
                    <a:lumMod val="75000"/>
                  </a:schemeClr>
                </a:solidFill>
              </a:rPr>
              <a:t>dzia</a:t>
            </a:r>
            <a:r>
              <a:rPr lang="pl-PL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łanie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2. Konkursy NCN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3. Sekcje wniosku – źródła niepowodzeń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4. Ocena wniosków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5. </a:t>
            </a:r>
            <a:r>
              <a:rPr lang="pl-PL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Etapy projektu</a:t>
            </a:r>
          </a:p>
          <a:p>
            <a:pPr marL="0" indent="0">
              <a:buNone/>
            </a:pPr>
            <a:endParaRPr lang="pl-PL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71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20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FUGA (krajowe staże podoktorskie)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Prostokąt 5"/>
          <p:cNvSpPr/>
          <p:nvPr/>
        </p:nvSpPr>
        <p:spPr>
          <a:xfrm>
            <a:off x="251520" y="1556792"/>
            <a:ext cx="85689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algn="just">
              <a:spcBef>
                <a:spcPts val="600"/>
              </a:spcBef>
              <a:buClr>
                <a:srgbClr val="DB133C"/>
              </a:buClr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dla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osób rozpoczynających karierę naukową, które nie wcześniej niż 5 lat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przed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rokiem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złożenia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wniosku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uzyskały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stopień naukowy doktora, lub uzyskają do dnia 30 czerwca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danego roku</a:t>
            </a:r>
          </a:p>
          <a:p>
            <a:pPr marL="542925" indent="-342900" algn="just">
              <a:spcBef>
                <a:spcPts val="600"/>
              </a:spcBef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Okres realizacji: 12 - 36 miesięcy</a:t>
            </a:r>
            <a:endParaRPr lang="pl-PL" b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marL="542925" indent="-342900" algn="just">
              <a:spcBef>
                <a:spcPts val="600"/>
              </a:spcBef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Wysokość finansowania: ok. 5500 zł netto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miesięcznie w 1 roku stażu (6000 zł i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6500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zł w kolejnych latach)</a:t>
            </a:r>
            <a:endParaRPr lang="pl-PL" b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marL="531813" indent="-342900" algn="just" defTabSz="628650">
              <a:spcBef>
                <a:spcPts val="600"/>
              </a:spcBef>
              <a:buClr>
                <a:srgbClr val="DB133C"/>
              </a:buClr>
              <a:buFont typeface="Wingdings" pitchFamily="2" charset="2"/>
              <a:buChar char="§"/>
              <a:tabLst>
                <a:tab pos="808038" algn="l"/>
              </a:tabLst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Jednostka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naukowa może otrzymać środki na wykonywanie przez wnioskodawcę badań naukowych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na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każde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12 miesięcy:</a:t>
            </a:r>
            <a:endParaRPr lang="pl-PL" b="1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marL="900113" indent="-342900" algn="just" defTabSz="628650">
              <a:spcBef>
                <a:spcPts val="600"/>
              </a:spcBef>
              <a:buClr>
                <a:srgbClr val="DB133C"/>
              </a:buClr>
              <a:buFont typeface="Arial" pitchFamily="34" charset="0"/>
              <a:buChar char="•"/>
              <a:tabLst>
                <a:tab pos="808038" algn="l"/>
              </a:tabLst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24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tys. zł dla paneli HS;</a:t>
            </a:r>
          </a:p>
          <a:p>
            <a:pPr marL="900113" indent="-342900" algn="just" defTabSz="628650">
              <a:spcBef>
                <a:spcPts val="600"/>
              </a:spcBef>
              <a:buClr>
                <a:srgbClr val="DB133C"/>
              </a:buClr>
              <a:buFont typeface="Arial" pitchFamily="34" charset="0"/>
              <a:buChar char="•"/>
              <a:tabLst>
                <a:tab pos="808038" algn="l"/>
              </a:tabLst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72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tys. zł dla paneli ST i NZ,</a:t>
            </a:r>
          </a:p>
          <a:p>
            <a:pPr marL="474663" indent="-285750" algn="just" defTabSz="628650">
              <a:spcBef>
                <a:spcPts val="600"/>
              </a:spcBef>
              <a:buClr>
                <a:srgbClr val="DB133C"/>
              </a:buClr>
              <a:buFont typeface="Wingdings" pitchFamily="2" charset="2"/>
              <a:buChar char="§"/>
              <a:tabLst>
                <a:tab pos="808038" algn="l"/>
              </a:tabLst>
            </a:pPr>
            <a:r>
              <a:rPr lang="pl-PL" b="1" dirty="0" smtClean="0">
                <a:solidFill>
                  <a:srgbClr val="DB133C"/>
                </a:solidFill>
              </a:rPr>
              <a:t>Staż należy </a:t>
            </a:r>
            <a:r>
              <a:rPr lang="pl-PL" b="1" dirty="0">
                <a:solidFill>
                  <a:srgbClr val="DB133C"/>
                </a:solidFill>
              </a:rPr>
              <a:t>odbyć poza jednostką macierzystą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i poza województwem dotychczasowego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zatrudnienia i uzyskania stopnia doktora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FUGA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21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</p:spPr>
        <p:txBody>
          <a:bodyPr/>
          <a:lstStyle/>
          <a:p>
            <a:pPr marL="0" lvl="0" indent="0" algn="just">
              <a:buNone/>
            </a:pPr>
            <a:r>
              <a:rPr lang="pl-PL" sz="2000" b="1" u="sng" dirty="0" smtClean="0">
                <a:solidFill>
                  <a:srgbClr val="DB133C"/>
                </a:solidFill>
              </a:rPr>
              <a:t>I ETAP</a:t>
            </a:r>
          </a:p>
          <a:p>
            <a:pPr lvl="0" algn="just"/>
            <a:r>
              <a:rPr lang="pl-PL" sz="1800" b="1" dirty="0" smtClean="0">
                <a:solidFill>
                  <a:srgbClr val="DB133C"/>
                </a:solidFill>
              </a:rPr>
              <a:t>DOROBEK </a:t>
            </a:r>
            <a:r>
              <a:rPr lang="pl-PL" sz="1800" b="1" dirty="0">
                <a:solidFill>
                  <a:srgbClr val="DB133C"/>
                </a:solidFill>
              </a:rPr>
              <a:t>NAUKOWY WNIOSKODAWCY I OPIEKUNA STAŻYSTY 50</a:t>
            </a:r>
            <a:r>
              <a:rPr lang="pl-PL" sz="1800" b="1" dirty="0" smtClean="0">
                <a:solidFill>
                  <a:srgbClr val="DB133C"/>
                </a:solidFill>
              </a:rPr>
              <a:t>%,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tym:</a:t>
            </a:r>
          </a:p>
          <a:p>
            <a:pPr marL="628650" lvl="0" indent="-266700" algn="just">
              <a:buFont typeface="Arial" pitchFamily="34" charset="0"/>
              <a:buChar char="•"/>
              <a:tabLst>
                <a:tab pos="447675" algn="l"/>
              </a:tabLs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siągnięcia naukowe wnioskodawcy 40%</a:t>
            </a:r>
          </a:p>
          <a:p>
            <a:pPr marL="628650" lvl="0" indent="-266700" algn="just">
              <a:buFont typeface="Arial" pitchFamily="34" charset="0"/>
              <a:buChar char="•"/>
              <a:tabLst>
                <a:tab pos="447675" algn="l"/>
              </a:tabLs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d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orobek naukowy opiekuna stażysty 10%</a:t>
            </a:r>
          </a:p>
          <a:p>
            <a:pPr marL="361950" lvl="0" indent="-361950" algn="just">
              <a:tabLst>
                <a:tab pos="447675" algn="l"/>
              </a:tabLst>
            </a:pPr>
            <a:r>
              <a:rPr lang="pl-PL" sz="1800" b="1" dirty="0" smtClean="0">
                <a:solidFill>
                  <a:srgbClr val="DB133C"/>
                </a:solidFill>
              </a:rPr>
              <a:t>WARTOŚĆ PLANOWANYCH BADAŃ 30%</a:t>
            </a:r>
          </a:p>
          <a:p>
            <a:pPr marL="361950" lvl="0" indent="-361950" algn="just">
              <a:tabLst>
                <a:tab pos="447675" algn="l"/>
              </a:tabLst>
            </a:pPr>
            <a:r>
              <a:rPr lang="pl-PL" sz="1800" b="1" dirty="0" smtClean="0">
                <a:solidFill>
                  <a:srgbClr val="DB133C"/>
                </a:solidFill>
              </a:rPr>
              <a:t>ZASADNOŚĆ ODBYCIA STAŻU 20% </a:t>
            </a:r>
          </a:p>
          <a:p>
            <a:pPr marL="0" lvl="0" indent="0" algn="just">
              <a:buNone/>
            </a:pPr>
            <a:endParaRPr lang="pl-PL" sz="2000" b="1" dirty="0" smtClean="0">
              <a:solidFill>
                <a:srgbClr val="DB133C"/>
              </a:solidFill>
            </a:endParaRPr>
          </a:p>
          <a:p>
            <a:pPr marL="0" lvl="0" indent="0" algn="just">
              <a:buNone/>
            </a:pPr>
            <a:r>
              <a:rPr lang="pl-PL" sz="2000" b="1" u="sng" dirty="0" smtClean="0">
                <a:solidFill>
                  <a:srgbClr val="DB133C"/>
                </a:solidFill>
              </a:rPr>
              <a:t>II ETAP </a:t>
            </a:r>
          </a:p>
          <a:p>
            <a:pPr lvl="0" algn="just"/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prezentacji wniosku 1-10 pkt</a:t>
            </a:r>
          </a:p>
          <a:p>
            <a:pPr lvl="0" algn="just"/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rozmowy kwalifikacyjnej na temat wniosku 1-10 pkt</a:t>
            </a:r>
          </a:p>
          <a:p>
            <a:pPr marL="0" lvl="0" indent="0">
              <a:buNone/>
            </a:pPr>
            <a:endParaRPr lang="pl-PL" sz="2000" dirty="0"/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22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SONATA BIS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568952" cy="4464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projekty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badawcze mające na celu powołanie nowego zespołu naukowego </a:t>
            </a:r>
            <a:endParaRPr lang="pl-PL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Okres realizacji: </a:t>
            </a:r>
            <a:r>
              <a:rPr lang="pl-PL" sz="1800" b="1" dirty="0" smtClean="0">
                <a:solidFill>
                  <a:srgbClr val="DB133C"/>
                </a:solidFill>
              </a:rPr>
              <a:t>36 - </a:t>
            </a:r>
            <a:r>
              <a:rPr lang="pl-PL" sz="1800" b="1" dirty="0">
                <a:solidFill>
                  <a:srgbClr val="DB133C"/>
                </a:solidFill>
              </a:rPr>
              <a:t>60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miesięcy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Maksymalna wysokość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finansowania: </a:t>
            </a:r>
            <a:r>
              <a:rPr lang="pl-PL" sz="1800" b="1" dirty="0" smtClean="0">
                <a:solidFill>
                  <a:srgbClr val="DB133C"/>
                </a:solidFill>
              </a:rPr>
              <a:t>2 </a:t>
            </a:r>
            <a:r>
              <a:rPr lang="pl-PL" sz="1800" b="1" dirty="0">
                <a:solidFill>
                  <a:srgbClr val="DB133C"/>
                </a:solidFill>
              </a:rPr>
              <a:t>mln </a:t>
            </a:r>
            <a:r>
              <a:rPr lang="pl-PL" sz="1800" b="1" dirty="0" smtClean="0">
                <a:solidFill>
                  <a:srgbClr val="DB133C"/>
                </a:solidFill>
              </a:rPr>
              <a:t>zł</a:t>
            </a:r>
            <a:endParaRPr lang="pl-PL" sz="1800" b="1" dirty="0">
              <a:solidFill>
                <a:srgbClr val="DB133C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Kierownik: osoba, która uzyskała stopień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naukowy doktora w okresie od </a:t>
            </a:r>
            <a:r>
              <a:rPr lang="pl-PL" sz="1800" b="1" dirty="0">
                <a:solidFill>
                  <a:srgbClr val="DB133C"/>
                </a:solidFill>
              </a:rPr>
              <a:t>2 do 12 lat przed rokiem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 wystąpienia z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wnioskiem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u="sng" dirty="0" smtClean="0">
                <a:solidFill>
                  <a:srgbClr val="DB133C"/>
                </a:solidFill>
              </a:rPr>
              <a:t>Nowy zespół naukowy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- złożony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z osób nieposiadających stopnia naukowego doktora habilitowanego lub tytułu naukowego, w tym nowo zatrudnionych, które dotychczas nie współpracowały ze sobą - jako odrębny zespół - przy realizacji projektów badawczych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Poza kierownikiem projektu, wśród osób realizujących projekt nie może być samodzielnych pracowników naukowych</a:t>
            </a:r>
          </a:p>
          <a:p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SONATA BIS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23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rgbClr val="DB133C"/>
                </a:solidFill>
              </a:rPr>
              <a:t>OCENA DOROBKU KIEROWNIKA </a:t>
            </a:r>
            <a:r>
              <a:rPr lang="pl-PL" sz="1800" b="1" dirty="0" smtClean="0">
                <a:solidFill>
                  <a:srgbClr val="DB133C"/>
                </a:solidFill>
              </a:rPr>
              <a:t>PROJEKTU </a:t>
            </a:r>
            <a:r>
              <a:rPr lang="pl-PL" sz="1800" b="1" dirty="0">
                <a:solidFill>
                  <a:srgbClr val="DB133C"/>
                </a:solidFill>
              </a:rPr>
              <a:t>40</a:t>
            </a:r>
            <a:r>
              <a:rPr lang="pl-PL" sz="1800" b="1" dirty="0" smtClean="0">
                <a:solidFill>
                  <a:srgbClr val="DB133C"/>
                </a:solidFill>
              </a:rPr>
              <a:t>%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DB133C"/>
              </a:solidFill>
            </a:endParaRPr>
          </a:p>
          <a:p>
            <a:r>
              <a:rPr lang="pl-PL" sz="1800" b="1" dirty="0" smtClean="0">
                <a:solidFill>
                  <a:srgbClr val="DB133C"/>
                </a:solidFill>
              </a:rPr>
              <a:t>OCENA PROJEKTU 60%,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tym:</a:t>
            </a:r>
          </a:p>
          <a:p>
            <a:pPr marL="647700" indent="-285750"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merytoryczna projektu 30%</a:t>
            </a:r>
          </a:p>
          <a:p>
            <a:pPr marL="647700" indent="-285750"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kosztorysu 10%</a:t>
            </a:r>
          </a:p>
          <a:p>
            <a:pPr marL="647700" indent="-285750" algn="just">
              <a:buFont typeface="Arial" pitchFamily="34" charset="0"/>
              <a:buChar char="•"/>
            </a:pPr>
            <a:r>
              <a:rPr lang="pl-PL" sz="1800" b="1" dirty="0">
                <a:solidFill>
                  <a:srgbClr val="DB133C"/>
                </a:solidFill>
              </a:rPr>
              <a:t>o</a:t>
            </a:r>
            <a:r>
              <a:rPr lang="pl-PL" sz="1800" b="1" dirty="0" smtClean="0">
                <a:solidFill>
                  <a:srgbClr val="DB133C"/>
                </a:solidFill>
              </a:rPr>
              <a:t>cena sposobu powołania nowego zespołu naukowego 15%</a:t>
            </a:r>
          </a:p>
          <a:p>
            <a:pPr marL="647700" indent="-285750" algn="just"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podmiotu, w którym będzie realizowany projekt badawczy, </a:t>
            </a:r>
            <a:endParaRPr lang="pl-PL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628650" indent="0" algn="just"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zakresie zaangażowania w realizację tego projektu 5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%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endParaRPr lang="pl-P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24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OPUS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Symbol zastępczy zawartości 1"/>
          <p:cNvSpPr txBox="1">
            <a:spLocks/>
          </p:cNvSpPr>
          <p:nvPr/>
        </p:nvSpPr>
        <p:spPr>
          <a:xfrm>
            <a:off x="251520" y="1772816"/>
            <a:ext cx="8568952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projekty badawcze, w tym finansowanie zakupu lub wytworzenia aparatury naukowo-badawczej niezbędnej do realizacji projektu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None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E91735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Okres realizacji: </a:t>
            </a:r>
            <a:r>
              <a:rPr lang="pl-PL" b="1" dirty="0" smtClean="0">
                <a:solidFill>
                  <a:srgbClr val="DB133C"/>
                </a:solidFill>
              </a:rPr>
              <a:t>12, 24 </a:t>
            </a:r>
            <a:r>
              <a:rPr lang="pl-PL" b="1" dirty="0">
                <a:solidFill>
                  <a:srgbClr val="DB133C"/>
                </a:solidFill>
              </a:rPr>
              <a:t>lub </a:t>
            </a:r>
            <a:r>
              <a:rPr lang="pl-PL" b="1" dirty="0" smtClean="0">
                <a:solidFill>
                  <a:srgbClr val="DB133C"/>
                </a:solidFill>
              </a:rPr>
              <a:t>36 </a:t>
            </a:r>
            <a:r>
              <a:rPr lang="pl-PL" b="1" dirty="0">
                <a:solidFill>
                  <a:srgbClr val="DB133C"/>
                </a:solidFill>
              </a:rPr>
              <a:t>miesięcy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DB133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Brak maksymalnej wysokości finansowania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Koszt pojedynczego aparatu nie może przekroczyć:</a:t>
            </a:r>
          </a:p>
          <a:p>
            <a:pPr marL="742950" marR="0" lvl="1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500 tys. w NZ i ST</a:t>
            </a:r>
          </a:p>
          <a:p>
            <a:pPr marL="742950" marR="0" lvl="1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150 tys. w 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None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80962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B133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OPUS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25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</p:spPr>
        <p:txBody>
          <a:bodyPr/>
          <a:lstStyle/>
          <a:p>
            <a:r>
              <a:rPr lang="pl-PL" sz="1800" b="1" dirty="0">
                <a:solidFill>
                  <a:srgbClr val="DB133C"/>
                </a:solidFill>
              </a:rPr>
              <a:t>OCENA DOROBKU KIEROWNIKA PROJEKTU 40%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OCENA PROJEKTU 60%,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tym:</a:t>
            </a:r>
          </a:p>
          <a:p>
            <a:pPr marL="714375">
              <a:buFont typeface="Arial" pitchFamily="34" charset="0"/>
              <a:buChar char="•"/>
            </a:pPr>
            <a:r>
              <a:rPr lang="pl-PL" sz="1800" b="1" dirty="0">
                <a:solidFill>
                  <a:srgbClr val="424243"/>
                </a:solidFill>
              </a:rPr>
              <a:t>ocena merytoryczna projektu 55%</a:t>
            </a:r>
          </a:p>
          <a:p>
            <a:pPr marL="714375">
              <a:buFont typeface="Arial" pitchFamily="34" charset="0"/>
              <a:buChar char="•"/>
            </a:pPr>
            <a:r>
              <a:rPr lang="pl-PL" sz="1800" b="1" dirty="0">
                <a:solidFill>
                  <a:srgbClr val="424243"/>
                </a:solidFill>
              </a:rPr>
              <a:t>ocena możliwości wykonania 5%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26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HARMONIA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568952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projekty badawcze realizowane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 ramach współpracy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międzynarodowej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 ramach programów lub inicjatyw międzynarodowych oraz z wykorzystaniem wielkich międzynarodowych urządzeń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badawczych</a:t>
            </a:r>
          </a:p>
          <a:p>
            <a:pPr marL="542925"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Okres realizacji: 12 - 36 miesięcy</a:t>
            </a:r>
          </a:p>
          <a:p>
            <a:pPr marL="542925" lvl="0"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Współpraca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międzynarodowa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musi mieć </a:t>
            </a:r>
            <a:r>
              <a:rPr lang="pl-PL" sz="1800" b="1" dirty="0" smtClean="0">
                <a:solidFill>
                  <a:srgbClr val="DB133C"/>
                </a:solidFill>
              </a:rPr>
              <a:t>zasadniczy </a:t>
            </a:r>
            <a:r>
              <a:rPr lang="pl-PL" sz="1800" b="1" dirty="0">
                <a:solidFill>
                  <a:srgbClr val="DB133C"/>
                </a:solidFill>
              </a:rPr>
              <a:t>wpływ na realizację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projektu – </a:t>
            </a:r>
            <a:r>
              <a:rPr lang="pl-PL" sz="1800" b="1" u="sng" dirty="0" smtClean="0">
                <a:solidFill>
                  <a:srgbClr val="DB133C"/>
                </a:solidFill>
              </a:rPr>
              <a:t>wartość dodana</a:t>
            </a:r>
          </a:p>
          <a:p>
            <a:pPr marL="542925" indent="-285750"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Ze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środków projektu </a:t>
            </a:r>
            <a:r>
              <a:rPr lang="pl-PL" sz="1800" b="1" dirty="0">
                <a:solidFill>
                  <a:srgbClr val="DB133C"/>
                </a:solidFill>
              </a:rPr>
              <a:t>nie mogą być finansowane zadania badawcze realizowane przez zagraniczną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instytucję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naukową</a:t>
            </a:r>
          </a:p>
          <a:p>
            <a:pPr marL="542925"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projekcie nie dopuszcza się zakupu aparatury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naukowo-badawczej</a:t>
            </a:r>
          </a:p>
          <a:p>
            <a:pPr marL="542925"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Maksymalna wysokość finansowania: 2 mln.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 marL="542925" algn="just">
              <a:spcBef>
                <a:spcPts val="1200"/>
              </a:spcBef>
            </a:pP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HARMONIA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27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5536" y="1501553"/>
            <a:ext cx="8219256" cy="42770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pl-PL" sz="1800" b="1" dirty="0" smtClean="0">
              <a:solidFill>
                <a:srgbClr val="DB133C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OCENA DOROBKU KIEROWNIKA PROJEKTU 20%</a:t>
            </a:r>
          </a:p>
          <a:p>
            <a:pPr marL="0" indent="0">
              <a:spcBef>
                <a:spcPts val="600"/>
              </a:spcBef>
              <a:buNone/>
            </a:pPr>
            <a:endParaRPr lang="pl-PL" sz="1800" b="1" dirty="0" smtClean="0">
              <a:solidFill>
                <a:srgbClr val="DB133C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l-PL" sz="1800" b="1" dirty="0">
                <a:solidFill>
                  <a:srgbClr val="DB133C"/>
                </a:solidFill>
              </a:rPr>
              <a:t>OCENA OSIAGNIĘĆ NAUKOWYCH PARTNERA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Z ZAGRANCZNEJ INSTYTUCJI NAUKOWEJ/OCENA OSIĄGNIĘĆ NAUKOWYCH WYNIKAJĄCYCH ZE WSPÓŁPRACY MIĘDZYNARODOWEJ</a:t>
            </a:r>
            <a:r>
              <a:rPr lang="pl-PL" sz="1800" b="1" dirty="0">
                <a:solidFill>
                  <a:srgbClr val="DB133C"/>
                </a:solidFill>
              </a:rPr>
              <a:t> 20</a:t>
            </a:r>
            <a:r>
              <a:rPr lang="pl-PL" sz="1800" b="1" dirty="0" smtClean="0">
                <a:solidFill>
                  <a:srgbClr val="DB133C"/>
                </a:solidFill>
              </a:rPr>
              <a:t>%</a:t>
            </a:r>
          </a:p>
          <a:p>
            <a:pPr marL="0" indent="0">
              <a:spcBef>
                <a:spcPts val="600"/>
              </a:spcBef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OCENA PROJEKTU 60%,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tym: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merytoryczna projektu 30%</a:t>
            </a:r>
          </a:p>
          <a:p>
            <a:pPr lvl="1" indent="-342900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kosztorysu 10%</a:t>
            </a:r>
          </a:p>
          <a:p>
            <a:pPr lvl="1" indent="-342900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możliwości wykonania projektu 10%</a:t>
            </a:r>
          </a:p>
          <a:p>
            <a:pPr lvl="1" indent="-342900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współpracy międzynarodowej 10%</a:t>
            </a:r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28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MAESTRO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568952" cy="446449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d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la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doświadczonych naukowców na finansowanie projektów badawczych mających na celu realizację </a:t>
            </a:r>
            <a:r>
              <a:rPr lang="pl-PL" sz="1800" b="1" dirty="0">
                <a:solidFill>
                  <a:srgbClr val="DB133C"/>
                </a:solidFill>
              </a:rPr>
              <a:t>pionierskich badań naukowych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, w tym interdyscyplinarnych, ważnych dla rozwoju nauki, wykraczających poza dotychczasowy stan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wiedzy i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których efektem mogą być odkrycia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naukowe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Okres realizacji: </a:t>
            </a:r>
            <a:r>
              <a:rPr lang="pl-PL" sz="1800" b="1" dirty="0" smtClean="0">
                <a:solidFill>
                  <a:srgbClr val="DB133C"/>
                </a:solidFill>
              </a:rPr>
              <a:t>36, 48 lub 60 miesięcy</a:t>
            </a:r>
          </a:p>
          <a:p>
            <a:pPr marL="342900" lvl="1" indent="-342900"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Wymóg zatrudnienia </a:t>
            </a:r>
            <a:r>
              <a:rPr lang="pl-PL" sz="1800" b="1" dirty="0" smtClean="0">
                <a:solidFill>
                  <a:srgbClr val="DB133C"/>
                </a:solidFill>
              </a:rPr>
              <a:t>przynajmniej jednej osoby na stanowisko typu „</a:t>
            </a:r>
            <a:r>
              <a:rPr lang="pl-PL" sz="1800" b="1" i="1" dirty="0" smtClean="0">
                <a:solidFill>
                  <a:srgbClr val="DB133C"/>
                </a:solidFill>
              </a:rPr>
              <a:t>post-doc</a:t>
            </a:r>
            <a:r>
              <a:rPr lang="pl-PL" sz="1800" b="1" dirty="0" smtClean="0">
                <a:solidFill>
                  <a:srgbClr val="DB133C"/>
                </a:solidFill>
              </a:rPr>
              <a:t>” i jednego doktoranta ze stypendium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Wysokość finansowania: </a:t>
            </a:r>
            <a:r>
              <a:rPr lang="pl-PL" sz="1800" b="1" dirty="0" smtClean="0">
                <a:solidFill>
                  <a:srgbClr val="DB133C"/>
                </a:solidFill>
              </a:rPr>
              <a:t>1 – 4 mln. zł</a:t>
            </a: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29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MAESTRO – </a:t>
            </a:r>
            <a:r>
              <a:rPr lang="pl-PL" sz="32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doświadczony naukowiec</a:t>
            </a:r>
            <a:endParaRPr lang="en-GB" sz="32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3"/>
          </p:nvPr>
        </p:nvSpPr>
        <p:spPr>
          <a:xfrm>
            <a:off x="251520" y="1484784"/>
            <a:ext cx="8568952" cy="48965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1600" b="1" dirty="0" smtClean="0">
                <a:solidFill>
                  <a:srgbClr val="DB133C"/>
                </a:solidFill>
              </a:rPr>
              <a:t>* Doświadczony naukowiec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: osoba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posiadającą co najmniej stopień naukowy doktora, która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w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okresie 10 lat przed rokiem wystąpienia z wnioskiem o przyznanie środków finansowych na badania naukowe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  <a:buFont typeface="+mj-lt"/>
              <a:buAutoNum type="alphaLcPeriod"/>
            </a:pPr>
            <a:r>
              <a:rPr lang="pl-PL" sz="1600" b="1" dirty="0" smtClean="0">
                <a:solidFill>
                  <a:srgbClr val="DB133C"/>
                </a:solidFill>
              </a:rPr>
              <a:t>opublikowała </a:t>
            </a:r>
            <a:r>
              <a:rPr lang="pl-PL" sz="1600" b="1" dirty="0">
                <a:solidFill>
                  <a:srgbClr val="DB133C"/>
                </a:solidFill>
              </a:rPr>
              <a:t>co najmniej </a:t>
            </a:r>
            <a:r>
              <a:rPr lang="pl-PL" sz="1600" b="1" dirty="0" smtClean="0">
                <a:solidFill>
                  <a:srgbClr val="DB133C"/>
                </a:solidFill>
              </a:rPr>
              <a:t>5 </a:t>
            </a:r>
            <a:r>
              <a:rPr lang="pl-PL" sz="1600" b="1" dirty="0">
                <a:solidFill>
                  <a:srgbClr val="DB133C"/>
                </a:solidFill>
              </a:rPr>
              <a:t>publikacji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w renomowanych czasopismach naukowych polskich lub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zagranicznych,</a:t>
            </a:r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+mj-lt"/>
              <a:buAutoNum type="alphaLcPeriod"/>
            </a:pPr>
            <a:r>
              <a:rPr lang="pl-PL" sz="1600" b="1" dirty="0" smtClean="0">
                <a:solidFill>
                  <a:srgbClr val="DB133C"/>
                </a:solidFill>
              </a:rPr>
              <a:t>kierowała </a:t>
            </a:r>
            <a:r>
              <a:rPr lang="pl-PL" sz="1600" b="1" dirty="0">
                <a:solidFill>
                  <a:srgbClr val="DB133C"/>
                </a:solidFill>
              </a:rPr>
              <a:t>realizacją co najmniej </a:t>
            </a:r>
            <a:r>
              <a:rPr lang="pl-PL" sz="1600" b="1" dirty="0" smtClean="0">
                <a:solidFill>
                  <a:srgbClr val="DB133C"/>
                </a:solidFill>
              </a:rPr>
              <a:t>2 </a:t>
            </a:r>
            <a:r>
              <a:rPr lang="pl-PL" sz="1600" b="1" dirty="0">
                <a:solidFill>
                  <a:srgbClr val="DB133C"/>
                </a:solidFill>
              </a:rPr>
              <a:t>projektów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badawczych wyłonionych w drodze konkursów ogólnokrajowych lub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międzynarodowych,</a:t>
            </a:r>
          </a:p>
          <a:p>
            <a:pPr>
              <a:spcBef>
                <a:spcPts val="0"/>
              </a:spcBef>
              <a:buFont typeface="+mj-lt"/>
              <a:buAutoNum type="alphaLcPeriod"/>
            </a:pPr>
            <a:r>
              <a:rPr lang="pl-PL" sz="1600" b="1" dirty="0" smtClean="0">
                <a:solidFill>
                  <a:srgbClr val="DB133C"/>
                </a:solidFill>
              </a:rPr>
              <a:t>spełnia </a:t>
            </a:r>
            <a:r>
              <a:rPr lang="pl-PL" sz="1600" b="1" dirty="0">
                <a:solidFill>
                  <a:srgbClr val="DB133C"/>
                </a:solidFill>
              </a:rPr>
              <a:t>co najmniej </a:t>
            </a:r>
            <a:r>
              <a:rPr lang="pl-PL" sz="1600" b="1" dirty="0" smtClean="0">
                <a:solidFill>
                  <a:srgbClr val="DB133C"/>
                </a:solidFill>
              </a:rPr>
              <a:t>3 </a:t>
            </a:r>
            <a:r>
              <a:rPr lang="pl-PL" sz="1600" b="1" dirty="0">
                <a:solidFill>
                  <a:srgbClr val="DB133C"/>
                </a:solidFill>
              </a:rPr>
              <a:t>z poniższych kryteriów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733425" indent="-285750">
              <a:spcBef>
                <a:spcPts val="0"/>
              </a:spcBef>
            </a:pP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była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w komitecie naukowym przynajmniej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1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uznanej konferencji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 międzynarodowej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,</a:t>
            </a:r>
          </a:p>
          <a:p>
            <a:pPr marL="733425" indent="-285750">
              <a:spcBef>
                <a:spcPts val="0"/>
              </a:spcBef>
            </a:pP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opublikowała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co najmniej 1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monografię,</a:t>
            </a:r>
          </a:p>
          <a:p>
            <a:pPr marL="733425" indent="-285750">
              <a:spcBef>
                <a:spcPts val="0"/>
              </a:spcBef>
            </a:pP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wygłosiła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prezentacje na uznanych konferencjach międzynarodowych,</a:t>
            </a:r>
          </a:p>
          <a:p>
            <a:pPr marL="733425" indent="-285750">
              <a:spcBef>
                <a:spcPts val="0"/>
              </a:spcBef>
            </a:pP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zdobyła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międzynarodową nagrodę albo wyróżnienie,</a:t>
            </a:r>
          </a:p>
          <a:p>
            <a:pPr marL="733425" indent="-285750">
              <a:spcBef>
                <a:spcPts val="0"/>
              </a:spcBef>
            </a:pP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jest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lub była członkiem uznanych stowarzyszeń, międzynarodowych organizacji naukowych lub akademii,</a:t>
            </a:r>
          </a:p>
          <a:p>
            <a:pPr marL="733425" indent="-285750">
              <a:spcBef>
                <a:spcPts val="0"/>
              </a:spcBef>
            </a:pP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ma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inne istotne osiągnięcia w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nauce.</a:t>
            </a:r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b="1" dirty="0" smtClean="0">
                <a:solidFill>
                  <a:srgbClr val="DB133C"/>
                </a:solidFill>
              </a:rPr>
              <a:t>w </a:t>
            </a:r>
            <a:r>
              <a:rPr lang="pl-PL" sz="1600" b="1" dirty="0">
                <a:solidFill>
                  <a:srgbClr val="DB133C"/>
                </a:solidFill>
              </a:rPr>
              <a:t>przypadku działalności naukowej w zakresie twórczości i sztuki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 -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osoba,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która jest autorem dzieł artystycznych o międzynarodowym znaczeniu lub istotnych dla kultury polskiej oraz brała aktywny udział w międzynarodowych wystawach, festiwalach, wydarzeniach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artystycznych, plastycznych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, muzycznych, teatralnych i filmowych.</a:t>
            </a: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028384" cy="504056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Narodowe Centrum Nauki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95536" y="1553362"/>
            <a:ext cx="8280920" cy="48927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1800" b="1" kern="0" dirty="0" smtClean="0">
                <a:solidFill>
                  <a:schemeClr val="accent1"/>
                </a:solidFill>
              </a:rPr>
              <a:t>Narodowe Centrum Nauki - </a:t>
            </a:r>
            <a:r>
              <a:rPr lang="pl-PL" sz="1800" b="1" kern="0" dirty="0" smtClean="0">
                <a:solidFill>
                  <a:schemeClr val="tx1">
                    <a:lumMod val="75000"/>
                  </a:schemeClr>
                </a:solidFill>
              </a:rPr>
              <a:t>agencja wykonawcza powołana do finansowania badań podstawowych </a:t>
            </a:r>
            <a:r>
              <a:rPr lang="pl-PL" sz="1800" b="1" kern="0" dirty="0" smtClean="0">
                <a:solidFill>
                  <a:srgbClr val="424243"/>
                </a:solidFill>
              </a:rPr>
              <a:t>realizowanych w formie projektów badawczych, stypendiów </a:t>
            </a:r>
            <a:r>
              <a:rPr lang="pl-PL" sz="1800" b="1" kern="0" dirty="0" smtClean="0">
                <a:solidFill>
                  <a:schemeClr val="tx1">
                    <a:lumMod val="75000"/>
                  </a:schemeClr>
                </a:solidFill>
              </a:rPr>
              <a:t>doktorskich i staży po uzyskaniu stopnia naukowego doktora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l-PL" sz="1800" b="1" dirty="0" smtClean="0">
              <a:solidFill>
                <a:srgbClr val="DB133C"/>
              </a:solidFill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chemeClr val="accent1"/>
                </a:solidFill>
                <a:cs typeface="Arial" pitchFamily="34" charset="0"/>
              </a:rPr>
              <a:t>BADANIA PODSTAWOWE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to prace eksperymentalne lub teoretyczne podejmowane przede wszystkim w celu zdobycia nowej wiedzy o podstawach zjawisk i obserwowalnych faktów, bez nastawienia na praktyczne zastosowanie ani użytkowanie.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accent1"/>
                </a:solidFill>
              </a:rPr>
              <a:t>Wnioski w oczywisty sposób aplikacyjne, nie mogą być finansowane przez NCN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l-PL" sz="1800" dirty="0" smtClean="0"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endParaRPr lang="pl-PL" sz="1800" dirty="0" smtClean="0"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endParaRPr lang="pl-PL" sz="1800" dirty="0" smtClean="0"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pl-PL" sz="1800" dirty="0"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5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420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MAESTRO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30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pl-PL" sz="1800" b="1" dirty="0" smtClean="0">
              <a:solidFill>
                <a:srgbClr val="DB133C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OCENA DOROBKU KIEROWNIKA PROJEKTU 50%</a:t>
            </a:r>
            <a:endParaRPr lang="pl-PL" sz="1800" b="1" dirty="0">
              <a:solidFill>
                <a:srgbClr val="DB133C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OCENA PROJEKTU 50%,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tym: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merytoryczna projektu 30%</a:t>
            </a:r>
          </a:p>
          <a:p>
            <a:pPr lvl="1" indent="-342900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kosztorysu 10%</a:t>
            </a:r>
          </a:p>
          <a:p>
            <a:pPr lvl="1" indent="-342900"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możliwości wykonania 10%</a:t>
            </a:r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31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SYMFONIA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Prostokąt 4"/>
          <p:cNvSpPr/>
          <p:nvPr/>
        </p:nvSpPr>
        <p:spPr>
          <a:xfrm>
            <a:off x="251520" y="148478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err="1" smtClean="0">
                <a:solidFill>
                  <a:schemeClr val="tx1">
                    <a:lumMod val="75000"/>
                  </a:schemeClr>
                </a:solidFill>
              </a:rPr>
              <a:t>międzydziedzinowe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b="1" dirty="0">
                <a:solidFill>
                  <a:srgbClr val="424243"/>
                </a:solidFill>
              </a:rPr>
              <a:t>projekty badawcze realizowane przez </a:t>
            </a:r>
            <a:r>
              <a:rPr lang="pl-PL" b="1" dirty="0">
                <a:solidFill>
                  <a:srgbClr val="DB133C"/>
                </a:solidFill>
              </a:rPr>
              <a:t>wybitnych naukowców</a:t>
            </a:r>
            <a:r>
              <a:rPr lang="pl-PL" b="1" dirty="0">
                <a:solidFill>
                  <a:srgbClr val="424243"/>
                </a:solidFill>
              </a:rPr>
              <a:t>, których badania wyróżniają się najwyższą jakością, odważnym przekraczaniem granic pomiędzy różnymi dziedzinami nauki, przyczyniając się do tworzenia nowych wartości </a:t>
            </a:r>
            <a:r>
              <a:rPr lang="pl-PL" b="1" dirty="0" smtClean="0">
                <a:solidFill>
                  <a:srgbClr val="424243"/>
                </a:solidFill>
              </a:rPr>
              <a:t>i </a:t>
            </a:r>
            <a:r>
              <a:rPr lang="pl-PL" b="1" dirty="0">
                <a:solidFill>
                  <a:srgbClr val="424243"/>
                </a:solidFill>
              </a:rPr>
              <a:t>otwierania nowych perspektyw w nauce</a:t>
            </a:r>
            <a:r>
              <a:rPr lang="pl-PL" b="1" dirty="0" smtClean="0">
                <a:solidFill>
                  <a:srgbClr val="424243"/>
                </a:solidFill>
              </a:rPr>
              <a:t>.</a:t>
            </a:r>
          </a:p>
          <a:p>
            <a:pPr indent="-285750" algn="just">
              <a:spcBef>
                <a:spcPts val="1200"/>
              </a:spcBef>
              <a:buClr>
                <a:srgbClr val="DB133C"/>
              </a:buClr>
              <a:buFont typeface="Wingdings" pitchFamily="2" charset="2"/>
              <a:buChar char="q"/>
            </a:pPr>
            <a:r>
              <a:rPr lang="pl-PL" b="1" u="sng" dirty="0" smtClean="0">
                <a:solidFill>
                  <a:srgbClr val="DB133C"/>
                </a:solidFill>
              </a:rPr>
              <a:t>Badania muszą obejmować przynajmniej dwa z obszarów badawczych</a:t>
            </a:r>
            <a:r>
              <a:rPr lang="pl-PL" b="1" dirty="0" smtClean="0">
                <a:solidFill>
                  <a:srgbClr val="DB133C"/>
                </a:solidFill>
              </a:rPr>
              <a:t>:</a:t>
            </a:r>
          </a:p>
          <a:p>
            <a:pPr algn="just">
              <a:buClr>
                <a:srgbClr val="DB133C"/>
              </a:buClr>
            </a:pPr>
            <a:r>
              <a:rPr lang="pl-PL" b="1" dirty="0" smtClean="0">
                <a:solidFill>
                  <a:srgbClr val="DB133C"/>
                </a:solidFill>
                <a:effectLst/>
              </a:rPr>
              <a:t>	- HS      - ST      - NZ</a:t>
            </a:r>
          </a:p>
          <a:p>
            <a:pPr lvl="0" indent="-342900" algn="just">
              <a:spcBef>
                <a:spcPts val="120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Okres realizacji: 36 - 60 miesięcy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Wysokość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finansowania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od 2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do 7 mln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zł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Kierownik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projektu: osoba posiadająca </a:t>
            </a:r>
            <a:r>
              <a:rPr lang="pl-PL" b="1" dirty="0">
                <a:solidFill>
                  <a:srgbClr val="DB133C"/>
                </a:solidFill>
                <a:ea typeface="Calibri"/>
                <a:cs typeface="Times New Roman"/>
              </a:rPr>
              <a:t>co najmniej stopień naukowy doktora, która w okresie 10 lat przed wystąpieniem z wnioskiem, kierowała co najmniej 2 </a:t>
            </a:r>
            <a:r>
              <a:rPr lang="pl-PL" b="1" dirty="0" smtClean="0">
                <a:solidFill>
                  <a:srgbClr val="DB133C"/>
                </a:solidFill>
                <a:ea typeface="Calibri"/>
                <a:cs typeface="Times New Roman"/>
              </a:rPr>
              <a:t>zakończonymi projektami </a:t>
            </a:r>
            <a:r>
              <a:rPr lang="pl-PL" b="1" dirty="0">
                <a:solidFill>
                  <a:srgbClr val="DB133C"/>
                </a:solidFill>
                <a:ea typeface="Calibri"/>
                <a:cs typeface="Times New Roman"/>
              </a:rPr>
              <a:t>badawczymi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Liczba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kierowników i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partnerów:  2 - 4 </a:t>
            </a:r>
            <a:endParaRPr lang="pl-PL" b="1" dirty="0">
              <a:solidFill>
                <a:schemeClr val="tx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Dowolna liczba wykonawców </a:t>
            </a:r>
          </a:p>
          <a:p>
            <a:pPr marL="342900" indent="-342900" algn="just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Wnioskodawca: jednostka naukowa bądź konsorcjum naukowe</a:t>
            </a:r>
          </a:p>
          <a:p>
            <a:pPr marL="342900" lvl="0" indent="-342900" algn="just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>Warunek: </a:t>
            </a:r>
            <a:r>
              <a:rPr lang="pl-PL" b="1" dirty="0" smtClean="0">
                <a:solidFill>
                  <a:srgbClr val="DB133C"/>
                </a:solidFill>
                <a:ea typeface="Calibri"/>
                <a:cs typeface="Times New Roman"/>
              </a:rPr>
              <a:t>minimum </a:t>
            </a:r>
            <a:r>
              <a:rPr lang="pl-PL" b="1" dirty="0">
                <a:solidFill>
                  <a:srgbClr val="DB133C"/>
                </a:solidFill>
                <a:ea typeface="Calibri"/>
                <a:cs typeface="Times New Roman"/>
              </a:rPr>
              <a:t>2 osoby </a:t>
            </a:r>
            <a:r>
              <a:rPr lang="pl-PL" b="1" dirty="0" smtClean="0">
                <a:solidFill>
                  <a:srgbClr val="DB133C"/>
                </a:solidFill>
                <a:ea typeface="Calibri"/>
                <a:cs typeface="Times New Roman"/>
              </a:rPr>
              <a:t>na stanowisko typu „post-doc”, </a:t>
            </a:r>
            <a:r>
              <a:rPr lang="pl-PL" b="1" dirty="0">
                <a:solidFill>
                  <a:srgbClr val="DB133C"/>
                </a:solidFill>
                <a:ea typeface="Calibri"/>
                <a:cs typeface="Times New Roman"/>
              </a:rPr>
              <a:t>4 </a:t>
            </a:r>
            <a:r>
              <a:rPr lang="pl-PL" b="1" dirty="0" smtClean="0">
                <a:solidFill>
                  <a:srgbClr val="DB133C"/>
                </a:solidFill>
                <a:ea typeface="Calibri"/>
                <a:cs typeface="Times New Roman"/>
              </a:rPr>
              <a:t>doktorantów na stypendia</a:t>
            </a:r>
            <a:endParaRPr lang="pl-PL" b="1" dirty="0">
              <a:solidFill>
                <a:srgbClr val="DB1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SYMFONIA – kryteria oceny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32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1481355"/>
            <a:ext cx="8496944" cy="475595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1800" b="1" u="sng" dirty="0" smtClean="0">
                <a:solidFill>
                  <a:srgbClr val="DB133C"/>
                </a:solidFill>
              </a:rPr>
              <a:t>I ETAP</a:t>
            </a:r>
          </a:p>
          <a:p>
            <a:pPr lvl="0" algn="just">
              <a:spcBef>
                <a:spcPts val="600"/>
              </a:spcBef>
            </a:pPr>
            <a:r>
              <a:rPr lang="pl-PL" sz="1800" b="1" dirty="0">
                <a:solidFill>
                  <a:srgbClr val="DB133C"/>
                </a:solidFill>
              </a:rPr>
              <a:t>OCENA DOROBKU KIEROWNIKA I WYKONAWCÓW PROJEKTU </a:t>
            </a:r>
            <a:r>
              <a:rPr lang="pl-PL" sz="1800" b="1" dirty="0" smtClean="0">
                <a:solidFill>
                  <a:srgbClr val="DB133C"/>
                </a:solidFill>
              </a:rPr>
              <a:t>50</a:t>
            </a:r>
            <a:r>
              <a:rPr lang="pl-PL" sz="1800" b="1" dirty="0">
                <a:solidFill>
                  <a:srgbClr val="DB133C"/>
                </a:solidFill>
              </a:rPr>
              <a:t>%,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 tym:</a:t>
            </a:r>
          </a:p>
          <a:p>
            <a:pPr marL="628650" indent="-2667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dorobku kierownika projektu 30%</a:t>
            </a:r>
          </a:p>
          <a:p>
            <a:pPr marL="628650" indent="-2667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osiągnięć naukowych kierowników zespołów badawczych i/lub partnerów projektu 20%</a:t>
            </a:r>
          </a:p>
          <a:p>
            <a:pPr>
              <a:spcBef>
                <a:spcPts val="600"/>
              </a:spcBef>
            </a:pPr>
            <a:r>
              <a:rPr lang="pl-PL" sz="1800" b="1" dirty="0">
                <a:solidFill>
                  <a:srgbClr val="DB133C"/>
                </a:solidFill>
              </a:rPr>
              <a:t>OCENA PROJEKTU 50</a:t>
            </a:r>
            <a:r>
              <a:rPr lang="pl-PL" sz="1800" b="1" dirty="0" smtClean="0">
                <a:solidFill>
                  <a:srgbClr val="DB133C"/>
                </a:solidFill>
              </a:rPr>
              <a:t>%,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w tym:</a:t>
            </a:r>
          </a:p>
          <a:p>
            <a:pPr marL="628650" indent="-266700">
              <a:spcBef>
                <a:spcPts val="600"/>
              </a:spcBef>
              <a:buFont typeface="Arial" pitchFamily="34" charset="0"/>
              <a:buChar char="•"/>
              <a:tabLst>
                <a:tab pos="628650" algn="l"/>
              </a:tabLs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cena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merytoryczna projektu 30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%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 marL="628650" indent="-266700" algn="just">
              <a:spcBef>
                <a:spcPts val="600"/>
              </a:spcBef>
              <a:buFont typeface="Arial" pitchFamily="34" charset="0"/>
              <a:buChar char="•"/>
              <a:tabLst>
                <a:tab pos="628650" algn="l"/>
              </a:tabLs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d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obór partnerów i ocena możliwości wykonania projektu 10%</a:t>
            </a:r>
          </a:p>
          <a:p>
            <a:pPr marL="628650" indent="-266700" algn="just">
              <a:spcBef>
                <a:spcPts val="600"/>
              </a:spcBef>
              <a:buFont typeface="Arial" pitchFamily="34" charset="0"/>
              <a:buChar char="•"/>
              <a:tabLst>
                <a:tab pos="628650" algn="l"/>
              </a:tabLs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zasadność planowanych kosztów w stosunku do przedmiotu i zakresu badań 10%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800" b="1" u="sng" dirty="0" smtClean="0">
                <a:solidFill>
                  <a:srgbClr val="DB133C"/>
                </a:solidFill>
              </a:rPr>
              <a:t>II ETAP</a:t>
            </a:r>
          </a:p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Recenzje zewnętrzne (wg. kryteriów I etapu)</a:t>
            </a:r>
          </a:p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Rozmowa kwalifikacyjna</a:t>
            </a:r>
          </a:p>
          <a:p>
            <a:pPr marL="0" indent="0" algn="just"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algn="just"/>
            <a:endParaRPr lang="pl-PL" sz="1800" b="1" dirty="0" smtClean="0"/>
          </a:p>
          <a:p>
            <a:pPr algn="just"/>
            <a:endParaRPr lang="pl-PL" sz="1800" b="1" dirty="0" smtClean="0">
              <a:solidFill>
                <a:srgbClr val="DB133C"/>
              </a:solidFill>
            </a:endParaRPr>
          </a:p>
          <a:p>
            <a:pPr algn="just"/>
            <a:endParaRPr lang="pl-PL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1800" b="1" dirty="0" smtClean="0">
              <a:solidFill>
                <a:srgbClr val="DB1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33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TANGO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251520" y="1484784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Wspólne przedsięwzięcie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NCN i NCBR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mające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celu wsparcie wdrażania w praktyce gospodarczej i społecznej wyników uzyskanych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prowadzenia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badań podstawowych. </a:t>
            </a:r>
            <a:endParaRPr lang="pl-PL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Możliwość finansowania 2 faz projektu:</a:t>
            </a:r>
          </a:p>
          <a:p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Faza koncepcyjna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(K): 6-18 miesięcy (do 250 tys.)</a:t>
            </a:r>
          </a:p>
          <a:p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Faza badawcza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(B+R): do 24 miesięcy (do 1 mln.)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B+R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jest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finansowana pod warunkiem pozytywnej oceny fazy K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Wniosek musi być oparty o wyniki badań podstawowych realizowanych w ramach projektu bazowego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Projekt bazowy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projekt obejmujący badania podstawowe, finansowany w ramach konkursów ogólnokrajowych lub międzynarodowych, którego wyniki stanowią podstawę realizacji projektu właściwego.</a:t>
            </a:r>
          </a:p>
          <a:p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Wniosek wstępny składany do NCN</a:t>
            </a:r>
          </a:p>
          <a:p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	Wniosek pełny składany do NCBR</a:t>
            </a:r>
          </a:p>
          <a:p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Wniosek składa: kierownik lub główny wykonawca projektu bazowego.</a:t>
            </a:r>
          </a:p>
          <a:p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Wnioski na obydw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etapach oceniane będą przez ten sam zespół ekspertów.</a:t>
            </a:r>
          </a:p>
          <a:p>
            <a:pPr>
              <a:buFont typeface="Arial" pitchFamily="34" charset="0"/>
              <a:buChar char="•"/>
            </a:pPr>
            <a:endParaRPr lang="pl-PL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71184" cy="504056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cs typeface="Arial" pitchFamily="34" charset="0"/>
              </a:rPr>
              <a:t>Współpraca międzynarodowa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0" y="1556792"/>
            <a:ext cx="9144000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NCN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uczestniczy w pracach międzynarodowych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konsorcjów:</a:t>
            </a:r>
          </a:p>
          <a:p>
            <a:pPr marL="0" indent="0">
              <a:spcBef>
                <a:spcPts val="0"/>
              </a:spcBef>
              <a:buNone/>
            </a:pPr>
            <a:endParaRPr lang="pl-PL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E91735"/>
                </a:solidFill>
              </a:rPr>
              <a:t>NAUKI O ŻYCIU</a:t>
            </a:r>
            <a:endParaRPr lang="pl-PL" sz="1800" dirty="0">
              <a:solidFill>
                <a:srgbClr val="E91735"/>
              </a:solidFill>
            </a:endParaRPr>
          </a:p>
          <a:p>
            <a:pPr marL="542925" indent="-276225">
              <a:buFont typeface="Wingdings" pitchFamily="2" charset="2"/>
              <a:buChar char="ü"/>
            </a:pPr>
            <a:r>
              <a:rPr lang="pl-PL" sz="1800" b="1" dirty="0" err="1">
                <a:solidFill>
                  <a:schemeClr val="tx1">
                    <a:lumMod val="75000"/>
                  </a:schemeClr>
                </a:solidFill>
              </a:rPr>
              <a:t>BiodivERsA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   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biodiversity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ecosystem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services</a:t>
            </a:r>
          </a:p>
          <a:p>
            <a:pPr marL="542925" indent="-276225">
              <a:buFont typeface="Wingdings" pitchFamily="2" charset="2"/>
              <a:buChar char="ü"/>
            </a:pPr>
            <a:r>
              <a:rPr lang="pl-PL" sz="1800" b="1" dirty="0" err="1">
                <a:solidFill>
                  <a:schemeClr val="tx1">
                    <a:lumMod val="75000"/>
                  </a:schemeClr>
                </a:solidFill>
              </a:rPr>
              <a:t>Infect-ERA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     ERA-NET on Human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Infectious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Diseases</a:t>
            </a: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 marL="542925" indent="-276225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JPND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 	   Joint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Programme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Neurodegenerative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Diseases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E91735"/>
                </a:solidFill>
              </a:rPr>
              <a:t>NAUKI ŚCISŁE I TECHNICZNE</a:t>
            </a:r>
          </a:p>
          <a:p>
            <a:pPr marL="542925" indent="-276225">
              <a:buFont typeface="Wingdings" pitchFamily="2" charset="2"/>
              <a:buChar char="ü"/>
            </a:pPr>
            <a:r>
              <a:rPr lang="pl-PL" sz="1800" b="1" dirty="0" err="1">
                <a:solidFill>
                  <a:schemeClr val="tx1">
                    <a:lumMod val="75000"/>
                  </a:schemeClr>
                </a:solidFill>
              </a:rPr>
              <a:t>Chist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-ERA II 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ERA-NET Information and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Communication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Science and 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			    Technologies</a:t>
            </a: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 marL="542925" indent="-276225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ASPERA 2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	   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Astroparticle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ERA-NET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E91735"/>
                </a:solidFill>
                <a:cs typeface="Arial" pitchFamily="34" charset="0"/>
              </a:rPr>
              <a:t>NAUKI </a:t>
            </a:r>
            <a:r>
              <a:rPr lang="pl-PL" sz="1800" b="1" dirty="0">
                <a:solidFill>
                  <a:srgbClr val="E91735"/>
                </a:solidFill>
                <a:cs typeface="Arial" pitchFamily="34" charset="0"/>
              </a:rPr>
              <a:t>HUMANISTYCZNE, SPOŁECZNE I O SZTUCE</a:t>
            </a:r>
            <a:endParaRPr lang="pl-PL" sz="1800" dirty="0">
              <a:solidFill>
                <a:srgbClr val="E91735"/>
              </a:solidFill>
              <a:cs typeface="Arial" pitchFamily="34" charset="0"/>
            </a:endParaRPr>
          </a:p>
          <a:p>
            <a:pPr marL="542925" indent="-276225">
              <a:buFont typeface="Wingdings" pitchFamily="2" charset="2"/>
              <a:buChar char="ü"/>
              <a:tabLst>
                <a:tab pos="542925" algn="l"/>
              </a:tabLs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HERA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	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  Humanities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in European Research 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Area </a:t>
            </a:r>
            <a:endParaRPr lang="pl-PL" sz="180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marL="542925" indent="-276225">
              <a:buFont typeface="Wingdings" pitchFamily="2" charset="2"/>
              <a:buChar char="ü"/>
              <a:tabLst>
                <a:tab pos="542925" algn="l"/>
              </a:tabLs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NORFACE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	   New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Opportunities for Research Funding Agency Cooperation in 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		   Europe </a:t>
            </a:r>
            <a:endParaRPr lang="pl-PL" sz="180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marL="542925" indent="-276225">
              <a:buFont typeface="Wingdings" pitchFamily="2" charset="2"/>
              <a:buChar char="ü"/>
              <a:tabLst>
                <a:tab pos="542925" algn="l"/>
              </a:tabLst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JPI CH </a:t>
            </a:r>
            <a:r>
              <a:rPr lang="pl-PL" sz="1800" dirty="0" smtClean="0">
                <a:solidFill>
                  <a:schemeClr val="tx1">
                    <a:lumMod val="75000"/>
                  </a:schemeClr>
                </a:solidFill>
              </a:rPr>
              <a:t> 	   Joint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Programming Initiative on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Cultural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800" dirty="0" err="1" smtClean="0">
                <a:solidFill>
                  <a:schemeClr val="tx1">
                    <a:lumMod val="75000"/>
                  </a:schemeClr>
                </a:solidFill>
              </a:rPr>
              <a:t>Heritage</a:t>
            </a:r>
            <a:endParaRPr lang="pl-PL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34</a:t>
            </a:fld>
            <a:endParaRPr lang="pl-PL" dirty="0">
              <a:solidFill>
                <a:prstClr val="white"/>
              </a:solidFill>
            </a:endParaRPr>
          </a:p>
        </p:txBody>
      </p:sp>
      <p:grpSp>
        <p:nvGrpSpPr>
          <p:cNvPr id="5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8064A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5686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35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Harmonogram konkursów NCN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05444"/>
              </p:ext>
            </p:extLst>
          </p:nvPr>
        </p:nvGraphicFramePr>
        <p:xfrm>
          <a:off x="1619672" y="1628800"/>
          <a:ext cx="508662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51"/>
                <a:gridCol w="2326623"/>
                <a:gridCol w="2232248"/>
              </a:tblGrid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Lp.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13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Rodzaj konkursu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T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13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Składanie wniosków </a:t>
                      </a: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 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133C"/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SYMFONIA</a:t>
                      </a:r>
                      <a:endParaRPr lang="pl-PL" sz="1200" b="1" dirty="0" smtClean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marca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ETIUDA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FUGA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OPUS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czerwca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PRELUDIUM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SONATA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SONATA BIS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września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HARMONIA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MAESTRO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OPUS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pl-PL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grudnia</a:t>
                      </a: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PRELUDIUM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L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solidFill>
                            <a:srgbClr val="DB133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SONATA</a:t>
                      </a:r>
                      <a:endParaRPr lang="pl-PL" sz="1200" b="1" dirty="0">
                        <a:solidFill>
                          <a:srgbClr val="DB133C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l-PL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791" marR="51791" marT="0" marB="0" anchor="ctr">
                    <a:lnR w="12700" cap="flat" cmpd="sng" algn="ctr">
                      <a:solidFill>
                        <a:srgbClr val="DB1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47" y="4478808"/>
            <a:ext cx="3569577" cy="23708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solidFill>
                  <a:srgbClr val="58585A"/>
                </a:solidFill>
                <a:latin typeface="+mn-lt"/>
                <a:cs typeface="Arial" pitchFamily="34" charset="0"/>
              </a:rPr>
              <a:t>Plan prezentacji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36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323528" y="1772816"/>
            <a:ext cx="8219256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1. Narodowe Centrum Nauki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struktura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dzia</a:t>
            </a: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łanie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2. Konkursy NCN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pl-PL" altLang="pl-PL" sz="2400" b="1" dirty="0" smtClean="0">
                <a:solidFill>
                  <a:srgbClr val="424243"/>
                </a:solidFill>
              </a:rPr>
              <a:t>Sekcje wniosku – </a:t>
            </a:r>
            <a:r>
              <a:rPr lang="pl-PL" altLang="pl-PL" sz="2400" b="1" dirty="0">
                <a:solidFill>
                  <a:srgbClr val="424243"/>
                </a:solidFill>
              </a:rPr>
              <a:t>ź</a:t>
            </a:r>
            <a:r>
              <a:rPr lang="pl-PL" altLang="pl-PL" sz="2400" b="1" dirty="0" smtClean="0">
                <a:solidFill>
                  <a:srgbClr val="424243"/>
                </a:solidFill>
              </a:rPr>
              <a:t>ródła niepowodzeń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4. Ocena wniosków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Etapy projektu</a:t>
            </a:r>
          </a:p>
          <a:p>
            <a:pPr marL="0" indent="0">
              <a:buNone/>
            </a:pPr>
            <a:endParaRPr lang="pl-PL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71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37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Streszczenie / opis skrócony / opis szczegółowy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496944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DB133C"/>
                </a:solidFill>
              </a:rPr>
              <a:t>Cel naukowy i hipotezy </a:t>
            </a:r>
            <a:r>
              <a:rPr lang="pl-PL" sz="1800" b="1" dirty="0" smtClean="0">
                <a:solidFill>
                  <a:srgbClr val="DB133C"/>
                </a:solidFill>
              </a:rPr>
              <a:t>badawcze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powinny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być sformułowane jasno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i precyzyjnie w każdej sekcji</a:t>
            </a:r>
            <a:r>
              <a:rPr lang="pl-PL" sz="1800" b="1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	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3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różne sekcje / teksty =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3 r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óżne cele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pl-PL" sz="1800" b="1" dirty="0" smtClean="0">
                <a:solidFill>
                  <a:srgbClr val="DB133C"/>
                </a:solidFill>
              </a:rPr>
              <a:t>Streszczenie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– zaproszenie do recenzji</a:t>
            </a:r>
          </a:p>
          <a:p>
            <a:pPr lvl="0">
              <a:spcBef>
                <a:spcPts val="1200"/>
              </a:spcBef>
              <a:buFont typeface="+mj-lt"/>
              <a:buAutoNum type="arabicPeriod"/>
            </a:pPr>
            <a:r>
              <a:rPr lang="pl-PL" sz="1800" b="1" dirty="0" smtClean="0">
                <a:solidFill>
                  <a:srgbClr val="DB133C"/>
                </a:solidFill>
              </a:rPr>
              <a:t>Skrócony </a:t>
            </a:r>
            <a:r>
              <a:rPr lang="pl-PL" sz="1800" b="1" dirty="0">
                <a:solidFill>
                  <a:srgbClr val="DB133C"/>
                </a:solidFill>
              </a:rPr>
              <a:t>opis </a:t>
            </a:r>
            <a:r>
              <a:rPr lang="pl-PL" sz="1800" b="1" dirty="0" smtClean="0">
                <a:solidFill>
                  <a:srgbClr val="DB133C"/>
                </a:solidFill>
              </a:rPr>
              <a:t>projektu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- na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jego podstawie wniosek jest oceniany na pierwszym etapie oceny merytorycznej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. Opis musi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być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przejrzysty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i klarowny, zrozumiały nie tylko dla wąskiego grona specjalistów w danej dziedzinie, ale również </a:t>
            </a:r>
            <a:r>
              <a:rPr lang="pl-PL" sz="1800" b="1" dirty="0">
                <a:solidFill>
                  <a:srgbClr val="DB133C"/>
                </a:solidFill>
              </a:rPr>
              <a:t>dla naukowców zajmujących się dziedzinami pokrewnymi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pl-PL" sz="1800" b="1" dirty="0" smtClean="0">
                <a:solidFill>
                  <a:srgbClr val="DB133C"/>
                </a:solidFill>
              </a:rPr>
              <a:t>Szczegółowy opis </a:t>
            </a:r>
            <a:r>
              <a:rPr lang="pl-PL" sz="1800" b="1" dirty="0">
                <a:solidFill>
                  <a:srgbClr val="DB133C"/>
                </a:solidFill>
              </a:rPr>
              <a:t>projektu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– na jego podstawie opiniują recenzenci </a:t>
            </a:r>
            <a:r>
              <a:rPr lang="pl-PL" sz="1800" b="1" dirty="0" smtClean="0">
                <a:solidFill>
                  <a:srgbClr val="DB133C"/>
                </a:solidFill>
              </a:rPr>
              <a:t>wybrani z </a:t>
            </a:r>
            <a:r>
              <a:rPr lang="pl-PL" sz="1800" b="1" dirty="0">
                <a:solidFill>
                  <a:srgbClr val="DB133C"/>
                </a:solidFill>
              </a:rPr>
              <a:t>węższego grona osób specjalizujących się w tej dziedzinie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, której </a:t>
            </a:r>
            <a:r>
              <a:rPr lang="pl-PL" sz="1800" b="1">
                <a:solidFill>
                  <a:schemeClr val="tx1">
                    <a:lumMod val="75000"/>
                  </a:schemeClr>
                </a:solidFill>
              </a:rPr>
              <a:t>dotyczy </a:t>
            </a:r>
            <a:r>
              <a:rPr lang="pl-PL" sz="1800" b="1" smtClean="0">
                <a:solidFill>
                  <a:schemeClr val="tx1">
                    <a:lumMod val="75000"/>
                  </a:schemeClr>
                </a:solidFill>
              </a:rPr>
              <a:t>projekt.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endParaRPr lang="pl-PL" sz="1800" b="1" dirty="0">
              <a:solidFill>
                <a:srgbClr val="000000"/>
              </a:solidFill>
            </a:endParaRPr>
          </a:p>
          <a:p>
            <a:endParaRPr lang="pl-PL" sz="1800" b="1" dirty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155506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38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Nowy wniosek / skorygowany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1556792"/>
            <a:ext cx="8352928" cy="42770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Możliwość </a:t>
            </a:r>
            <a:r>
              <a:rPr lang="pl-PL" sz="1800" b="1" dirty="0" smtClean="0">
                <a:solidFill>
                  <a:srgbClr val="DB133C"/>
                </a:solidFill>
              </a:rPr>
              <a:t>odpowiedzi na zarzuty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ekspertów i recenzentów</a:t>
            </a:r>
          </a:p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Informacja o </a:t>
            </a:r>
            <a:r>
              <a:rPr lang="pl-PL" sz="1800" b="1" dirty="0" smtClean="0">
                <a:solidFill>
                  <a:srgbClr val="DB133C"/>
                </a:solidFill>
              </a:rPr>
              <a:t>zmianach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 w projekcie</a:t>
            </a:r>
          </a:p>
          <a:p>
            <a:pPr>
              <a:spcBef>
                <a:spcPts val="1200"/>
              </a:spcBef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  Językiem obowiązującym w tej zakładce jest </a:t>
            </a:r>
            <a:r>
              <a:rPr lang="pl-PL" sz="1800" b="1" dirty="0" smtClean="0">
                <a:solidFill>
                  <a:srgbClr val="DB133C"/>
                </a:solidFill>
              </a:rPr>
              <a:t>angielski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 – uwaga na cytowanie ekspertów</a:t>
            </a:r>
            <a:endParaRPr lang="en-US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8759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39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Kierownik / opiekun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496944" cy="3672408"/>
          </a:xfrm>
        </p:spPr>
        <p:txBody>
          <a:bodyPr>
            <a:normAutofit/>
          </a:bodyPr>
          <a:lstStyle/>
          <a:p>
            <a:r>
              <a:rPr lang="en-US" sz="1800" b="1" u="sng" dirty="0" err="1">
                <a:solidFill>
                  <a:schemeClr val="tx1">
                    <a:lumMod val="75000"/>
                  </a:schemeClr>
                </a:solidFill>
              </a:rPr>
              <a:t>Przebieg</a:t>
            </a:r>
            <a:r>
              <a:rPr lang="en-US" sz="1800" b="1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</a:schemeClr>
                </a:solidFill>
              </a:rPr>
              <a:t>kariery</a:t>
            </a:r>
            <a:r>
              <a:rPr lang="en-US" sz="1800" b="1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</a:schemeClr>
                </a:solidFill>
              </a:rPr>
              <a:t>naukowej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(Academic and Research Career</a:t>
            </a: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pl-PL" sz="1400" b="1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urlopy i przerwy w karierze</a:t>
            </a:r>
          </a:p>
          <a:p>
            <a:r>
              <a:rPr lang="en-US" sz="1800" b="1" u="sng" dirty="0" err="1">
                <a:solidFill>
                  <a:schemeClr val="tx1">
                    <a:lumMod val="75000"/>
                  </a:schemeClr>
                </a:solidFill>
              </a:rPr>
              <a:t>Dorobek</a:t>
            </a:r>
            <a:r>
              <a:rPr lang="en-US" sz="1800" b="1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b="1" u="sng" dirty="0" err="1" smtClean="0">
                <a:solidFill>
                  <a:schemeClr val="tx1">
                    <a:lumMod val="75000"/>
                  </a:schemeClr>
                </a:solidFill>
              </a:rPr>
              <a:t>naukowy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(Scientific </a:t>
            </a: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Achievements)</a:t>
            </a:r>
            <a:r>
              <a:rPr lang="pl-PL" sz="1400" b="1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 Preludium opiekun naukowy osobą prowadzącą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badania naukowe z zakresu obejmującego tematykę zgłoszonego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wniosku, publikacje przyjęte do druku</a:t>
            </a:r>
            <a:endParaRPr lang="pl-PL" sz="1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800" b="1" u="sng" dirty="0" err="1" smtClean="0">
                <a:solidFill>
                  <a:schemeClr val="tx1">
                    <a:lumMod val="75000"/>
                  </a:schemeClr>
                </a:solidFill>
              </a:rPr>
              <a:t>Proj</a:t>
            </a:r>
            <a:r>
              <a:rPr lang="pl-PL" sz="1800" b="1" u="sng" dirty="0" err="1" smtClean="0">
                <a:solidFill>
                  <a:schemeClr val="tx1">
                    <a:lumMod val="75000"/>
                  </a:schemeClr>
                </a:solidFill>
              </a:rPr>
              <a:t>ekty</a:t>
            </a:r>
            <a:r>
              <a:rPr lang="en-US" sz="1800" b="1" u="sng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</a:schemeClr>
                </a:solidFill>
              </a:rPr>
              <a:t>badawcze</a:t>
            </a:r>
            <a:r>
              <a:rPr lang="en-US" sz="1800" b="1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(Research projects</a:t>
            </a:r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pl-PL" sz="1400" b="1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jako kierownik, daty trwania projektów, rozliczenie projektów</a:t>
            </a:r>
          </a:p>
          <a:p>
            <a:r>
              <a:rPr lang="pl-PL" sz="1800" b="1" u="sng" dirty="0">
                <a:solidFill>
                  <a:schemeClr val="tx1">
                    <a:lumMod val="75000"/>
                  </a:schemeClr>
                </a:solidFill>
              </a:rPr>
              <a:t>Zbliżone zadania badawcze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400" b="1" dirty="0">
                <a:solidFill>
                  <a:schemeClr val="tx1">
                    <a:lumMod val="75000"/>
                  </a:schemeClr>
                </a:solidFill>
              </a:rPr>
              <a:t>(Similar research tasks</a:t>
            </a:r>
            <a:r>
              <a:rPr lang="pl-PL" sz="1400" b="1" dirty="0" smtClean="0">
                <a:solidFill>
                  <a:schemeClr val="tx1">
                    <a:lumMod val="75000"/>
                  </a:schemeClr>
                </a:solidFill>
              </a:rPr>
              <a:t>):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potwierdzenie o braku podwójnego finasowania</a:t>
            </a:r>
          </a:p>
          <a:p>
            <a:r>
              <a:rPr lang="en-US" sz="1800" b="1" u="sng" dirty="0" err="1" smtClean="0">
                <a:solidFill>
                  <a:schemeClr val="tx1">
                    <a:lumMod val="75000"/>
                  </a:schemeClr>
                </a:solidFill>
              </a:rPr>
              <a:t>Dośw</a:t>
            </a:r>
            <a:r>
              <a:rPr lang="pl-PL" sz="1800" b="1" u="sng" dirty="0" err="1" smtClean="0">
                <a:solidFill>
                  <a:schemeClr val="tx1">
                    <a:lumMod val="75000"/>
                  </a:schemeClr>
                </a:solidFill>
              </a:rPr>
              <a:t>iadczenie</a:t>
            </a:r>
            <a:r>
              <a:rPr lang="en-US" sz="1800" b="1" u="sng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b="1" u="sng" dirty="0" err="1">
                <a:solidFill>
                  <a:schemeClr val="tx1">
                    <a:lumMod val="75000"/>
                  </a:schemeClr>
                </a:solidFill>
              </a:rPr>
              <a:t>naukowe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 (Research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Achievements)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: konferencje</a:t>
            </a:r>
          </a:p>
          <a:p>
            <a:r>
              <a:rPr lang="en-US" sz="1800" b="1" u="sng" dirty="0" err="1">
                <a:solidFill>
                  <a:schemeClr val="tx1">
                    <a:lumMod val="75000"/>
                  </a:schemeClr>
                </a:solidFill>
              </a:rPr>
              <a:t>Wyróżnienia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 (Prizes/Awards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pl-PL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b="1" dirty="0"/>
          </a:p>
        </p:txBody>
      </p:sp>
      <p:sp>
        <p:nvSpPr>
          <p:cNvPr id="12" name="Prostokąt zaokrąglony 10"/>
          <p:cNvSpPr/>
          <p:nvPr/>
        </p:nvSpPr>
        <p:spPr>
          <a:xfrm>
            <a:off x="395536" y="5229200"/>
            <a:ext cx="8496944" cy="1008112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Dorobek naukowy stanowi istotną część oceny wniosku. Jego brak w znaczący sposób obniża szansę na otrzymanie funduszy na realizację projektu badawczego.</a:t>
            </a:r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269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59313"/>
            <a:ext cx="7571184" cy="648062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Rada i Dyrektor NCN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1" y="1549631"/>
            <a:ext cx="5868143" cy="2311417"/>
          </a:xfrm>
          <a:effectLst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424243"/>
                </a:solidFill>
              </a:rPr>
              <a:t>Rada NCN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>
              <a:solidFill>
                <a:srgbClr val="424243"/>
              </a:solidFill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rgbClr val="424243"/>
                </a:solidFill>
              </a:rPr>
              <a:t>określa </a:t>
            </a:r>
            <a:r>
              <a:rPr lang="pl-PL" sz="1600" dirty="0">
                <a:solidFill>
                  <a:srgbClr val="424243"/>
                </a:solidFill>
              </a:rPr>
              <a:t>grupy dyscyplin, w ramach których są </a:t>
            </a:r>
            <a:r>
              <a:rPr lang="pl-PL" sz="1600" dirty="0" smtClean="0">
                <a:solidFill>
                  <a:srgbClr val="424243"/>
                </a:solidFill>
              </a:rPr>
              <a:t>ogłaszane                             i </a:t>
            </a:r>
            <a:r>
              <a:rPr lang="pl-PL" sz="1600" dirty="0">
                <a:solidFill>
                  <a:srgbClr val="424243"/>
                </a:solidFill>
              </a:rPr>
              <a:t>przeprowadzane konkursy na realizację projektów badawczych </a:t>
            </a:r>
            <a:r>
              <a:rPr lang="pl-PL" sz="1600" dirty="0" smtClean="0">
                <a:solidFill>
                  <a:srgbClr val="424243"/>
                </a:solidFill>
              </a:rPr>
              <a:t>(</a:t>
            </a:r>
            <a:r>
              <a:rPr lang="pl-PL" sz="1600" dirty="0">
                <a:solidFill>
                  <a:srgbClr val="424243"/>
                </a:solidFill>
              </a:rPr>
              <a:t>tzw. panele dyscyplin),</a:t>
            </a:r>
            <a:r>
              <a:rPr lang="en-GB" sz="1600" dirty="0">
                <a:solidFill>
                  <a:srgbClr val="424243"/>
                </a:solidFill>
              </a:rPr>
              <a:t> </a:t>
            </a:r>
            <a:endParaRPr lang="pl-PL" sz="1600" dirty="0">
              <a:solidFill>
                <a:srgbClr val="424243"/>
              </a:solidFill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rgbClr val="424243"/>
                </a:solidFill>
              </a:rPr>
              <a:t>określa warunki konkursów,</a:t>
            </a:r>
            <a:endParaRPr lang="pl-PL" sz="1600" dirty="0">
              <a:solidFill>
                <a:srgbClr val="424243"/>
              </a:solidFill>
            </a:endParaRPr>
          </a:p>
          <a:p>
            <a:pPr>
              <a:spcBef>
                <a:spcPts val="0"/>
              </a:spcBef>
            </a:pPr>
            <a:r>
              <a:rPr lang="pl-PL" sz="1600" dirty="0" smtClean="0">
                <a:solidFill>
                  <a:srgbClr val="424243"/>
                </a:solidFill>
              </a:rPr>
              <a:t>powołuje </a:t>
            </a:r>
            <a:r>
              <a:rPr lang="pl-PL" sz="1600" dirty="0">
                <a:solidFill>
                  <a:srgbClr val="424243"/>
                </a:solidFill>
              </a:rPr>
              <a:t>członków zespołów ekspertów </a:t>
            </a:r>
            <a:r>
              <a:rPr lang="pl-PL" sz="1600" dirty="0" smtClean="0">
                <a:solidFill>
                  <a:srgbClr val="424243"/>
                </a:solidFill>
              </a:rPr>
              <a:t>odpowiedzialnych                    za ocenę wniosków.</a:t>
            </a:r>
            <a:endParaRPr lang="en-GB" sz="1600" dirty="0" smtClean="0">
              <a:solidFill>
                <a:srgbClr val="42424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</a:t>
            </a:fld>
            <a:endParaRPr lang="pl-PL" dirty="0"/>
          </a:p>
        </p:txBody>
      </p:sp>
      <p:grpSp>
        <p:nvGrpSpPr>
          <p:cNvPr id="5" name="Grupa 8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rostokąt 9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41" y="1608154"/>
            <a:ext cx="3073726" cy="176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1"/>
            <a:ext cx="3960440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3203848" y="3954616"/>
            <a:ext cx="5489751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4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0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Wingdings" pitchFamily="2" charset="2"/>
              <a:buNone/>
            </a:pPr>
            <a:r>
              <a:rPr lang="pl-PL" sz="10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Dyrektor NCN</a:t>
            </a:r>
          </a:p>
          <a:p>
            <a:pPr>
              <a:lnSpc>
                <a:spcPct val="120000"/>
              </a:lnSpc>
            </a:pPr>
            <a:r>
              <a:rPr lang="pl-PL" sz="64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zarządza i gospodaruje finansami Centrum,</a:t>
            </a:r>
          </a:p>
          <a:p>
            <a:pPr>
              <a:lnSpc>
                <a:spcPct val="120000"/>
              </a:lnSpc>
            </a:pPr>
            <a:r>
              <a:rPr lang="pl-PL" sz="640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n</a:t>
            </a:r>
            <a:r>
              <a:rPr lang="pl-PL" sz="64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adzoruje wykonywanie zadań przez NCN,</a:t>
            </a:r>
          </a:p>
          <a:p>
            <a:pPr>
              <a:lnSpc>
                <a:spcPct val="120000"/>
              </a:lnSpc>
            </a:pPr>
            <a:r>
              <a:rPr lang="pl-PL" sz="64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odpowiada za współpracę międzynarodową,</a:t>
            </a:r>
          </a:p>
          <a:p>
            <a:pPr>
              <a:lnSpc>
                <a:spcPct val="120000"/>
              </a:lnSpc>
            </a:pPr>
            <a:r>
              <a:rPr lang="pl-PL" sz="64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reprezentuje Centrum na zewnątrz,</a:t>
            </a:r>
          </a:p>
          <a:p>
            <a:pPr>
              <a:lnSpc>
                <a:spcPct val="120000"/>
              </a:lnSpc>
            </a:pPr>
            <a:r>
              <a:rPr lang="pl-PL" sz="64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dokonuje czynności prawnych w imieniu Centrum</a:t>
            </a:r>
            <a:r>
              <a:rPr lang="pl-PL" sz="6000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pl-PL" sz="7200" dirty="0" smtClean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Font typeface="Wingdings" pitchFamily="2" charset="2"/>
              <a:buNone/>
            </a:pPr>
            <a:endParaRPr lang="pl-PL" sz="720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9" y="3853641"/>
            <a:ext cx="1963452" cy="22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68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40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Plan badań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576222"/>
            <a:ext cx="8568951" cy="3724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Plan badań jest wypunktowanym </a:t>
            </a:r>
            <a:r>
              <a:rPr lang="pl-PL" sz="1800" b="1" dirty="0" smtClean="0">
                <a:solidFill>
                  <a:srgbClr val="DB133C"/>
                </a:solidFill>
                <a:latin typeface="+mn-lt"/>
                <a:cs typeface="Times New Roman" pitchFamily="18" charset="0"/>
              </a:rPr>
              <a:t>opisem planowanych </a:t>
            </a:r>
            <a:r>
              <a:rPr lang="pl-PL" sz="1800" b="1" dirty="0">
                <a:solidFill>
                  <a:srgbClr val="DB133C"/>
                </a:solidFill>
                <a:latin typeface="+mn-lt"/>
                <a:cs typeface="Times New Roman" pitchFamily="18" charset="0"/>
              </a:rPr>
              <a:t>zadań badawczych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charakteryzujących kolejne etapy realizacji projektu oraz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definiuje podmiot realizujący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zadanie. </a:t>
            </a: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Plan badań wypełniany w </a:t>
            </a:r>
            <a:r>
              <a:rPr lang="pl-PL" sz="1800" b="1" dirty="0" smtClean="0">
                <a:solidFill>
                  <a:srgbClr val="DB133C"/>
                </a:solidFill>
                <a:cs typeface="Times New Roman" pitchFamily="18" charset="0"/>
              </a:rPr>
              <a:t>dwóch wersjach językowych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polskiej i angielskiej, podmiot realizujący zadanie w języku polskim</a:t>
            </a:r>
          </a:p>
          <a:p>
            <a:pPr marL="0" indent="0" algn="just">
              <a:buNone/>
            </a:pPr>
            <a:endParaRPr lang="pl-PL" sz="1800" b="1" dirty="0" smtClean="0">
              <a:solidFill>
                <a:schemeClr val="tx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Za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zadanie badawcze </a:t>
            </a:r>
            <a:r>
              <a:rPr lang="pl-PL" sz="1800" b="1" u="sng" dirty="0" smtClean="0">
                <a:solidFill>
                  <a:srgbClr val="DB133C"/>
                </a:solidFill>
                <a:latin typeface="+mn-lt"/>
                <a:cs typeface="Times New Roman" pitchFamily="18" charset="0"/>
              </a:rPr>
              <a:t>NIE są </a:t>
            </a:r>
            <a:r>
              <a:rPr lang="pl-PL" sz="1800" b="1" u="sng" dirty="0">
                <a:solidFill>
                  <a:srgbClr val="DB133C"/>
                </a:solidFill>
                <a:latin typeface="+mn-lt"/>
                <a:cs typeface="Times New Roman" pitchFamily="18" charset="0"/>
              </a:rPr>
              <a:t>uważane</a:t>
            </a:r>
            <a:r>
              <a:rPr lang="pl-PL" sz="1800" b="1" dirty="0">
                <a:solidFill>
                  <a:srgbClr val="DB133C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m.in.: 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zakup aparatury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udział w konferencji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przygotowanie publikacji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k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walifikacja pacjentów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itp. </a:t>
            </a:r>
          </a:p>
          <a:p>
            <a:pPr marL="0" indent="0" algn="just">
              <a:buNone/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endParaRPr lang="pl-PL" sz="18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41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Kosztorys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58417"/>
            <a:ext cx="8568951" cy="2562671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Nie ma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ea typeface="Calibri"/>
                <a:cs typeface="Arial" pitchFamily="34" charset="0"/>
              </a:rPr>
              <a:t>żadnych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ea typeface="Calibri"/>
                <a:cs typeface="Arial" pitchFamily="34" charset="0"/>
              </a:rPr>
              <a:t>wytycznych/proporcji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dotyczących kształtu kosztorysu w projektach, np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stosunku wynagrodzeń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do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pozostałych kosztów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projektu. </a:t>
            </a: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Kosztorys powinien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być skalkulowany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realistycznie:</a:t>
            </a:r>
          </a:p>
          <a:p>
            <a:pPr marL="714375" indent="-3524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czy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grupa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i liczba wykonawców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jest odpowiednia do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realizacji zadań przedstawionych we wniosku?</a:t>
            </a:r>
          </a:p>
          <a:p>
            <a:pPr marL="714375" indent="-3524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czy właściwa jest kalkulacja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poszczególnych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kosztów?</a:t>
            </a:r>
          </a:p>
          <a:p>
            <a:pPr marL="714375" indent="-352425" algn="just">
              <a:spcBef>
                <a:spcPts val="600"/>
              </a:spcBef>
              <a:spcAft>
                <a:spcPts val="0"/>
              </a:spcAft>
            </a:pP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4375" indent="-3524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714375" indent="-352425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None/>
            </a:pP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830" y="423386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B133C"/>
              </a:buClr>
            </a:pP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Dokładne uzasadnienie poszczególnych pozycji pomaga uniknąć wątpliwości co do zasadności wnioskowanych kosztów.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54889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42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Koszty niekwalifikowalne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424936" cy="3888432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) rezerwy na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straty,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ryzyka kursowe, odsetki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od zadłużenia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obsługę zadłużenia i opłaty za opóźnienie płatności, mandaty, grzywny, kary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 koszty postępowania sądowego,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2) podatek od towarów i usług (VAT), jeżeli podmiot realizujący ma prawną możliwość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jego odzyskania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3) koszty procedur związanych z nadaniem stopnia/tytułu naukowego,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4) koszty honorariów z tytułu recenzji wydawniczych.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Ocena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kwalifikowalności kosztów ma miejsce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m.in. na etapie oceny wniosku, oceny raportów: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rocznego i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końcowego, kontroli projektu i audytu zewnętrznego.</a:t>
            </a:r>
          </a:p>
          <a:p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9905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43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16912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Koszty pośrednie - zasady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424936" cy="43924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Obejmują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ogólne koszty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funkcjonowania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jednostki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Sposób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rozliczania kosztów pośrednich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powinien być zgodny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 polityką rachunkowości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jednostki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realizującej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projekt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konkursach ogłoszonych przez NCN wysokość kosztów pośrednich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nie może ulec zwiększeniu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w trakcie realizacji projektu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pośrednie -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maksymalnie 20% kosztów bezpośrednich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 wyłączeniem „Kosztów aparatury naukowo-badawczej, urządzeń i oprogramowania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zaokrąglony 10"/>
          <p:cNvSpPr/>
          <p:nvPr/>
        </p:nvSpPr>
        <p:spPr>
          <a:xfrm>
            <a:off x="388845" y="4686688"/>
            <a:ext cx="8496944" cy="1008112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Bef>
                <a:spcPts val="1200"/>
              </a:spcBef>
              <a:buNone/>
            </a:pP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Jednostka zobowiązana jest uzgodnić z kierownikiem projektu zagospodarowanie co najmniej 25% wartości kosztów pośrednich</a:t>
            </a: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8985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44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10565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Koszty</a:t>
            </a:r>
            <a:r>
              <a:rPr lang="en-US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średnie - przykłady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484784"/>
            <a:ext cx="8496944" cy="489654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wynagrodzeń personelu administracyjnego i finansowego </a:t>
            </a:r>
            <a:endParaRPr lang="pl-PL" sz="16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remontów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 dostosowania pomieszczeń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eksploatacji powierzchni, podatki od nieruchomości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itp..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opłaty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media, przemysłowe, telekomunikacyjne, pocztowe i kurierskie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utrzymania czystości pomieszczeń, koszty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dozoru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ubezpieczeń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majątkowych,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opłaty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manipulacyjne, administracyjne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bankowe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audytu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zewnętrznego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organizacji konferencji, warsztatów, seminariów,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spotkań</a:t>
            </a: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subskrypcji, prenumerat </a:t>
            </a:r>
            <a:endParaRPr lang="pl-PL" sz="16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AutoNum type="arabicParenR"/>
            </a:pP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składki </a:t>
            </a:r>
            <a:r>
              <a:rPr lang="pl-PL" sz="16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członkowskie od osób fizycznych w organizacjach, </a:t>
            </a:r>
            <a:r>
              <a:rPr lang="pl-PL" sz="16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stowarzyszeniach</a:t>
            </a:r>
            <a:endParaRPr lang="pl-PL" sz="16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6575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45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Wynagrodzenia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1628800"/>
            <a:ext cx="8352928" cy="4205064"/>
          </a:xfrm>
        </p:spPr>
        <p:txBody>
          <a:bodyPr>
            <a:normAutofit/>
          </a:bodyPr>
          <a:lstStyle/>
          <a:p>
            <a:pPr marL="0">
              <a:spcBef>
                <a:spcPts val="1200"/>
              </a:spcBef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ynagrodzenia etatowe: kierownika lub wykonawcy jako post-</a:t>
            </a:r>
            <a:r>
              <a:rPr lang="pl-PL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doc</a:t>
            </a: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wynagrodzenia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dodatkowe dla członków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zespołu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stypendia naukowe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dla doktorantów i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studentów</a:t>
            </a:r>
          </a:p>
          <a:p>
            <a:pPr marL="0">
              <a:spcBef>
                <a:spcPts val="1200"/>
              </a:spcBef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zaokrąglony 10"/>
          <p:cNvSpPr/>
          <p:nvPr/>
        </p:nvSpPr>
        <p:spPr>
          <a:xfrm>
            <a:off x="431229" y="4077072"/>
            <a:ext cx="8137525" cy="72008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Dana osoba może otrzymywać wypłaty ze środków projektu tylko w jednej formie</a:t>
            </a:r>
          </a:p>
        </p:txBody>
      </p:sp>
    </p:spTree>
    <p:extLst>
      <p:ext uri="{BB962C8B-B14F-4D97-AF65-F5344CB8AC3E}">
        <p14:creationId xmlns:p14="http://schemas.microsoft.com/office/powerpoint/2010/main" val="2039720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46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Wynagrodzenie etatowe kierownika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498178"/>
            <a:ext cx="8568953" cy="420506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Warunki do wnioskowania:</a:t>
            </a:r>
          </a:p>
          <a:p>
            <a:pPr marL="0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jest zatrudniony na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podstawie umowy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 pracę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lub jest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zatrudniony na podstawie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umowy o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pracę na czas określony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 umowa wygasa w czasie 18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miesięcy od dnia zakończenia naboru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wniosków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Warunki do pobierania wynagrodzenia:</a:t>
            </a:r>
            <a:endParaRPr lang="pl-PL" sz="18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pobiera innego wynagrodzenia w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żadnej formie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 projektów finansowanych przez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NCN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jest zatrudniony na podstawie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umowy o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pracę u innego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pracodawcy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Sugerowane limity:</a:t>
            </a:r>
            <a:endParaRPr lang="pl-PL" sz="18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120 tys. zł rocznie w konkursie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OPUS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85 tys. zł rocznie w konkursie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SONATA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714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47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Wynagrodzenia etatowe typu post-</a:t>
            </a:r>
            <a:r>
              <a:rPr lang="pl-PL" dirty="0" err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doc</a:t>
            </a:r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w konkursie OPUS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498178"/>
            <a:ext cx="8568953" cy="420506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Warunki do pobierania wynagrodzenia:</a:t>
            </a:r>
          </a:p>
          <a:p>
            <a:pPr marL="0">
              <a:spcBef>
                <a:spcPts val="12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kierownik projektu nie był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promotorem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wykonawcy (wyjątek dla 1 osoby)</a:t>
            </a:r>
          </a:p>
          <a:p>
            <a:pPr marL="0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osoba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wybrana 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otwartym konkursie,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którym kierownik projektu przewodniczył komisji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rekrutacyjnej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nie pobiera innego wynagrodzenia w żadnej formie z projektów finansowanych przez NCN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Sugerowany limit:</a:t>
            </a:r>
            <a:endParaRPr lang="pl-PL" sz="18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85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tys. zł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rocznie</a:t>
            </a:r>
          </a:p>
          <a:p>
            <a:pPr>
              <a:spcBef>
                <a:spcPts val="12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aksymalnie dwa stanowiska typu post-</a:t>
            </a:r>
            <a:r>
              <a:rPr lang="pl-PL" sz="1800" b="1" dirty="0" err="1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doc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ażde zatrudnienie minimalnie 6 miesięcy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717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3179919" y="5959955"/>
            <a:ext cx="2577276" cy="288032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48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1" y="6379042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Wynagrodzenia dodatkowe (umowy o pracę i cywilno-prawne)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498178"/>
            <a:ext cx="8568953" cy="495515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Liczba osób do obliczania wynagrodzeń dodatkowych to: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Skład zespołu (kierownik i wykonawcy) MINUS: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- osoby z wynagrodzeniem etatowym NCN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- osoby ze stypendium naukowym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 konkursie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OPUS:</a:t>
            </a:r>
          </a:p>
          <a:p>
            <a:pPr marL="0" indent="0">
              <a:spcBef>
                <a:spcPts val="1200"/>
              </a:spcBef>
              <a:buNone/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 konkursie SONATA: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81649"/>
              </p:ext>
            </p:extLst>
          </p:nvPr>
        </p:nvGraphicFramePr>
        <p:xfrm>
          <a:off x="3131840" y="3212976"/>
          <a:ext cx="56886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/>
                <a:gridCol w="576063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+ 1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+2 i więcej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Kierownik</a:t>
                      </a:r>
                      <a:r>
                        <a:rPr lang="pl-PL" baseline="0" dirty="0" smtClean="0"/>
                        <a:t> z etatem NCN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Kierownik bez etatu NCN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4,5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80672"/>
              </p:ext>
            </p:extLst>
          </p:nvPr>
        </p:nvGraphicFramePr>
        <p:xfrm>
          <a:off x="3131840" y="4476720"/>
          <a:ext cx="44644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/>
                <a:gridCol w="576063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+ 1 i więcej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Kierownik</a:t>
                      </a:r>
                      <a:r>
                        <a:rPr lang="pl-PL" baseline="0" dirty="0" smtClean="0"/>
                        <a:t> z etatem NCN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Kierownik bez etatu NCN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2,5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22500" y="5901790"/>
            <a:ext cx="51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 konkursie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PRELUDIUM: </a:t>
            </a:r>
            <a:r>
              <a:rPr lang="pl-PL" dirty="0" smtClean="0">
                <a:cs typeface="Arial" pitchFamily="34" charset="0"/>
              </a:rPr>
              <a:t>maksymalnie 1 tys. zł</a:t>
            </a:r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107504" y="1916832"/>
            <a:ext cx="7579450" cy="1224136"/>
          </a:xfrm>
          <a:prstGeom prst="roundRect">
            <a:avLst/>
          </a:prstGeom>
          <a:noFill/>
          <a:ln w="53975">
            <a:solidFill>
              <a:srgbClr val="E9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66147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49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Stypendia naukowe w konkursie OPUS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504214"/>
            <a:ext cx="8568951" cy="4113626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dla studentów i doktorantów </a:t>
            </a:r>
          </a:p>
          <a:p>
            <a:pPr marL="342900" lvl="1" indent="-342900"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przyznawane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zgodnie z „Regulaminem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przyznawania stypendiów naukowych dla młodych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naukowców”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drodze otwartego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konkursu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osoba nie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pobiera innego wynagrodzenia w żadnej formie z projektów finansowanych przez NCN</a:t>
            </a:r>
          </a:p>
          <a:p>
            <a:pPr algn="just">
              <a:spcBef>
                <a:spcPts val="12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łączna kwota pobieranych przez wykonawcę stypendiów naukowych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środków NCN nie przekracza 3 tys. zł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miesięcznie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budżet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stypendiów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każdy miesiąc realizacji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projektu wynosi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co najwyżej 6 tys. zł.</a:t>
            </a:r>
          </a:p>
        </p:txBody>
      </p:sp>
    </p:spTree>
    <p:extLst>
      <p:ext uri="{BB962C8B-B14F-4D97-AF65-F5344CB8AC3E}">
        <p14:creationId xmlns:p14="http://schemas.microsoft.com/office/powerpoint/2010/main" val="9385987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Budżet NCN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Wykres 16"/>
          <p:cNvGraphicFramePr/>
          <p:nvPr>
            <p:extLst>
              <p:ext uri="{D42A27DB-BD31-4B8C-83A1-F6EECF244321}">
                <p14:modId xmlns:p14="http://schemas.microsoft.com/office/powerpoint/2010/main" val="667237257"/>
              </p:ext>
            </p:extLst>
          </p:nvPr>
        </p:nvGraphicFramePr>
        <p:xfrm>
          <a:off x="928398" y="1481353"/>
          <a:ext cx="7939092" cy="504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2505034" y="3628486"/>
            <a:ext cx="2041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MNiSW</a:t>
            </a:r>
            <a:endParaRPr lang="pl-PL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372200" y="5661248"/>
            <a:ext cx="19736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Inne</a:t>
            </a:r>
            <a:r>
              <a:rPr lang="pl-PL" sz="1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1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326 mln zł</a:t>
            </a:r>
            <a:endParaRPr lang="pl-PL" sz="16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372200" y="1661899"/>
            <a:ext cx="2654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Narodowe Centrum Nauki</a:t>
            </a:r>
          </a:p>
          <a:p>
            <a:r>
              <a:rPr lang="pl-PL" sz="1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885 mln zł</a:t>
            </a:r>
            <a:endParaRPr lang="pl-PL" sz="16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381861" y="2638112"/>
            <a:ext cx="2654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Narodowe Centrum </a:t>
            </a:r>
            <a:b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Badań i Rozwoju</a:t>
            </a:r>
          </a:p>
          <a:p>
            <a:r>
              <a:rPr lang="pl-PL" sz="1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 mld 661 mln zł</a:t>
            </a:r>
            <a:endParaRPr lang="pl-PL" sz="16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372200" y="3606115"/>
            <a:ext cx="2654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Współpraca naukowa </a:t>
            </a:r>
            <a:b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zagranicą</a:t>
            </a:r>
          </a:p>
          <a:p>
            <a:r>
              <a:rPr lang="pl-PL" sz="1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277 mln zł</a:t>
            </a:r>
            <a:endParaRPr lang="pl-PL" sz="16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382833" y="4570495"/>
            <a:ext cx="2654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Działalność statutowa i inwestycyjna</a:t>
            </a:r>
          </a:p>
          <a:p>
            <a:r>
              <a:rPr lang="pl-PL" sz="1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 mld 408 mln zł</a:t>
            </a:r>
            <a:endParaRPr lang="pl-PL" sz="16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283358" y="4189612"/>
            <a:ext cx="2403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pl-PL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mld 559 mln </a:t>
            </a:r>
            <a:r>
              <a:rPr lang="pl-P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417886406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50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Kosztorys – zlecenie czy dzieło?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83288"/>
              </p:ext>
            </p:extLst>
          </p:nvPr>
        </p:nvGraphicFramePr>
        <p:xfrm>
          <a:off x="251521" y="1628798"/>
          <a:ext cx="8352930" cy="475253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60241"/>
                <a:gridCol w="3096344"/>
                <a:gridCol w="3096345"/>
              </a:tblGrid>
              <a:tr h="59756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Kryterium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Umowa o</a:t>
                      </a:r>
                      <a:r>
                        <a:rPr lang="pl-PL" baseline="0" dirty="0" smtClean="0"/>
                        <a:t> dzieło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Umowa zlecenia</a:t>
                      </a:r>
                      <a:endParaRPr lang="pl-PL" dirty="0"/>
                    </a:p>
                  </a:txBody>
                  <a:tcPr anchor="ctr"/>
                </a:tc>
              </a:tr>
              <a:tr h="90280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Charakterystyka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Wykonanie przez przyjmującego zamówienie oznaczonego dzieła</a:t>
                      </a:r>
                      <a:endParaRPr lang="pl-PL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Wykonanie lub wykonywanie (aktywność ciągła) określonej czynności</a:t>
                      </a:r>
                      <a:endParaRPr lang="pl-PL" sz="1400" dirty="0"/>
                    </a:p>
                  </a:txBody>
                  <a:tcPr anchor="ctr"/>
                </a:tc>
              </a:tr>
              <a:tr h="59756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Efekt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Umowa rezultatu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Umowa należytego starania</a:t>
                      </a:r>
                      <a:endParaRPr lang="pl-PL" sz="1400" b="1" dirty="0"/>
                    </a:p>
                  </a:txBody>
                  <a:tcPr anchor="ctr"/>
                </a:tc>
              </a:tr>
              <a:tr h="1324871"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effectLst/>
                        </a:rPr>
                        <a:t>Ryzyko w zakresie wykonania pracy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Niewykonanie dzieła (nieudany rezultat) pozbawia przyjmującego zamówienie całości lub części wynagrodzenia i naraża go na odpowiedzialność odszkodowawczą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Niedotrzymanie należytej staranności przy dokonywaniu czynności stanowiących przedmiot umowy. Nie </a:t>
                      </a:r>
                      <a:r>
                        <a:rPr lang="pl-PL" sz="1400" smtClean="0"/>
                        <a:t>ma odpowiedzialności </a:t>
                      </a:r>
                      <a:r>
                        <a:rPr lang="pl-PL" sz="1400" dirty="0" smtClean="0"/>
                        <a:t>za ostateczny rezultat wykonanej pracy</a:t>
                      </a:r>
                      <a:endParaRPr lang="pl-PL" sz="1400" dirty="0"/>
                    </a:p>
                  </a:txBody>
                  <a:tcPr anchor="ctr"/>
                </a:tc>
              </a:tr>
              <a:tr h="732165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Przykłady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„Stworzenie harmonogramu prac zespołu w pierwszym etapie badań”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„</a:t>
                      </a:r>
                      <a:r>
                        <a:rPr lang="pl-PL" sz="1400" dirty="0" smtClean="0"/>
                        <a:t>Organizacja</a:t>
                      </a:r>
                      <a:r>
                        <a:rPr lang="pl-PL" sz="1400" baseline="0" dirty="0" smtClean="0"/>
                        <a:t> i nadzór nad realizacją pierwszego zadania badawczego</a:t>
                      </a:r>
                      <a:r>
                        <a:rPr lang="pl-PL" baseline="0" dirty="0" smtClean="0"/>
                        <a:t>”</a:t>
                      </a:r>
                      <a:endParaRPr lang="pl-PL" dirty="0"/>
                    </a:p>
                  </a:txBody>
                  <a:tcPr anchor="ctr"/>
                </a:tc>
              </a:tr>
              <a:tr h="597564"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„Raport</a:t>
                      </a:r>
                      <a:r>
                        <a:rPr lang="pl-PL" sz="1400" baseline="0" dirty="0" smtClean="0"/>
                        <a:t> z analizy badań dokonanych na </a:t>
                      </a:r>
                      <a:r>
                        <a:rPr lang="pl-PL" sz="1400" dirty="0" smtClean="0"/>
                        <a:t>10-ciu pacjentach”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„Aktualizowanie wyników badań w ramach drugiego zadania badawczego”</a:t>
                      </a:r>
                      <a:endParaRPr lang="pl-PL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4771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51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Koszty bezpośrednie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251520" y="1628799"/>
            <a:ext cx="8228681" cy="41658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4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0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Font typeface="Wingdings" pitchFamily="2" charset="2"/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Inne koszty bezpośrednie - koszty nie zaliczane do wynagrodzeń ani aparatury naukowo-badawczej.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 inne koszty bezpośrednie projektu składają się:</a:t>
            </a:r>
          </a:p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materiały i drobny sprzęt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usługi obce</a:t>
            </a:r>
          </a:p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wyjazdy służbowe</a:t>
            </a:r>
          </a:p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wizyty i konsultacje</a:t>
            </a:r>
          </a:p>
          <a:p>
            <a:pPr>
              <a:spcBef>
                <a:spcPts val="1200"/>
              </a:spcBef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inne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pl-PL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1779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52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Materiały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619630"/>
            <a:ext cx="8424935" cy="4329650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Środki przeznaczone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 bezpośredniego zużycia przy realizacji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projektu.</a:t>
            </a:r>
          </a:p>
          <a:p>
            <a:pPr marL="0" indent="0" algn="just">
              <a:buNone/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kategorii tej kwalifikowane są przykładowo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surowce, półprodukty,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odczynniki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materiały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biurowe, artykuły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piśmiennicze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drobny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sprzęt laboratoryjny, sprzęt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informatyczny/biurowy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53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Usługi obce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576222"/>
            <a:ext cx="8424935" cy="4733098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usług nabywanych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od podmiotów zewnętrznych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(instytucjonalnych oraz osób fizycznych prowadzących działalność gospodarczą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Osoby pobierające wynagrodzenia oraz stypendia naukowe w ramach projektu, nie mogą świadczyć usług obcych.</a:t>
            </a:r>
          </a:p>
          <a:p>
            <a:pPr marL="0" indent="0" algn="just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 kategorii usług obcych można zaliczyć m.in.: </a:t>
            </a:r>
          </a:p>
          <a:p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zakupu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usług badawczych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jak analizy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laboratoryjne, opracowania statystyczne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badania ankietowe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inne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usługi specjalistyczne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jak korekty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językowe, usługi edytorskie, graficzne, doradcze,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monitoringowe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usług pocztowych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kurierskich lub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transportowych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wynajmu sali, cateringu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itp. niezbędne do prowadzenia realizacji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zadań badawczych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 udziałem osób badanych.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b="1" u="sng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Usługi obce nie </a:t>
            </a:r>
            <a:r>
              <a:rPr lang="pl-PL" sz="1800" b="1" u="sng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mogą obejmować obsługi administracyjnej i finansowo-księgowej projektu.</a:t>
            </a:r>
          </a:p>
          <a:p>
            <a:pPr marL="0" indent="0"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54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12776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Wyjazdy służbowe</a:t>
            </a:r>
            <a:endParaRPr lang="en-GB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9" y="1484784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 kategorii tej zaliczone mogą być m.in.: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Koszty udziału w seminariach, konferencjach związanych z projektem,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Koszty wyjazdów niezbędncyh dla realizacji projektu ( w tym np. kwerendy, 	badania terenowe)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Koszty wyjazdów służbowych obejmują wyłącznie: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Diety, zwrot kosztów podróży oraz noclegów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Ubezpieczenie osobowe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Opłaty konferencyjne</a:t>
            </a:r>
          </a:p>
          <a:p>
            <a:pPr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Inne koszty jak wizy, szczepienia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upa 5"/>
          <p:cNvGrpSpPr/>
          <p:nvPr/>
        </p:nvGrpSpPr>
        <p:grpSpPr>
          <a:xfrm>
            <a:off x="-8708" y="5130893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20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2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4" name="Tytuł 1"/>
          <p:cNvSpPr txBox="1">
            <a:spLocks/>
          </p:cNvSpPr>
          <p:nvPr/>
        </p:nvSpPr>
        <p:spPr>
          <a:xfrm>
            <a:off x="0" y="4509130"/>
            <a:ext cx="9144000" cy="57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Wizyty i konsultacje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5229200"/>
            <a:ext cx="856895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Koszty przyjazdów współpracowników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zewnętrznych i/lub </a:t>
            </a:r>
            <a:r>
              <a:rPr lang="pl-PL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konsultantów (diety, koszty podróży i noclegów)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55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Wykonawcy zbiorowi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576222"/>
            <a:ext cx="8424935" cy="4733098"/>
          </a:xfrm>
          <a:noFill/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Zbiorowe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gratyfikacji dla osób o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jednorodzajowym zakresie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obowiązków (np. ankieterzy) oraz uczestników badań. </a:t>
            </a: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Minimalna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liczba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osób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Uzasadnienie celu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poniesienia wydatków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oraz łączny koszt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Informacja o liczbie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osób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otrzymujących świadczenia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wartości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świadczeń jednostkowych 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formie świadczeń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(pieniężna, rzeczowa).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646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56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Koszty bezpośrednie - inne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niemieszczące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się w pozostałych kategoriach, w tym koszty upowszechniania wyników. </a:t>
            </a: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kategorii tej zaliczone mogą być m.in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.: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zakup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danych, baz danych lub dostępu do nich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specjalistyczne publikacje/pomoce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naukowe i fachowe,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publikacji wyników badań,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uzyskania patentów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działania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mające na celu promocję rezultatów realizowanego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projektu</a:t>
            </a:r>
          </a:p>
          <a:p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57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Aparatura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28800"/>
            <a:ext cx="864096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Koszty zakupu lub wytworzenia aparatury naukowo-badawczej niestanowiącej dużej infrastruktury badawczej, zaliczanej do środków trwałych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zgodnie z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odrębnymi przepisami,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mogą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być finansowane o ile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wartość jednostkowa zakupu lub wytworzenia aparatu nie przekracza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wartości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odpowiednio:</a:t>
            </a:r>
          </a:p>
          <a:p>
            <a:pPr algn="just">
              <a:buFontTx/>
              <a:buChar char="-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500 000 zł w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projektach z zakresu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ST i NZ</a:t>
            </a:r>
          </a:p>
          <a:p>
            <a:pPr algn="just">
              <a:buFontTx/>
              <a:buChar char="-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150 000 zł w projektach z HS</a:t>
            </a:r>
          </a:p>
          <a:p>
            <a:pPr algn="just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Wyjątki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SONATA - powyższe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limity dotyczą łącznego kosztu zakupu aparatury,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PRELUDIUM - koszt zakupu aparatury nie może przekraczać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30% wysokości wnioskowanych środków na realizację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projektu,</a:t>
            </a:r>
          </a:p>
          <a:p>
            <a:pPr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HARMONIA- nie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dopuszcza się zakupu aparatury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naukowo-badawczej,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FUGA - nie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dopuszcza się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zakupu aparatury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naukowo-badawczej.</a:t>
            </a:r>
          </a:p>
          <a:p>
            <a:pPr marL="0" indent="0"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58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Zgody właściwych komisji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1556792"/>
            <a:ext cx="8496944" cy="42770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NCN nie wymaga składania zgód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odpowiednich komisji (m.in. komisji bioetycznej, komisji etycznej ds. doświadczeń na zwierzętach, itp.), jednak Wnioskodawca oświadcza, czy taka zgoda jest/nie jest wymagana.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ODPOWIEDZIALNOŚĆ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 uzyskanie odpowiednich zgód przed wykonaniem doświadczeń bierze na siebie osoba/y reprezentująca/e jednostkę podpisując odpowiednie oświadczenie.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47" y="4478808"/>
            <a:ext cx="3569577" cy="23708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solidFill>
                  <a:srgbClr val="58585A"/>
                </a:solidFill>
                <a:latin typeface="+mn-lt"/>
                <a:cs typeface="Arial" pitchFamily="34" charset="0"/>
              </a:rPr>
              <a:t>Plan prezentacji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59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323528" y="1772816"/>
            <a:ext cx="8219256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1. Narodowe Centrum Nauki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struktura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dzia</a:t>
            </a: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łanie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2. Konkursy NCN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3. Sekcje we wniosku – źródła niepowoedzeń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pl-PL" altLang="pl-PL" sz="2400" b="1" dirty="0" smtClean="0">
                <a:solidFill>
                  <a:srgbClr val="424243"/>
                </a:solidFill>
              </a:rPr>
              <a:t>Ocena wniosków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Etapy projektu</a:t>
            </a:r>
          </a:p>
          <a:p>
            <a:pPr marL="0" indent="0">
              <a:buNone/>
            </a:pPr>
            <a:endParaRPr lang="pl-PL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71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028384" cy="504056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58585A"/>
                </a:solidFill>
                <a:latin typeface="Arial" charset="0"/>
              </a:rPr>
              <a:t>Osoby rozpoczynające karierę naukową</a:t>
            </a:r>
            <a:endParaRPr lang="en-GB" sz="3600" dirty="0">
              <a:solidFill>
                <a:srgbClr val="58585A"/>
              </a:solidFill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</a:t>
            </a:fld>
            <a:endParaRPr lang="pl-PL" dirty="0"/>
          </a:p>
        </p:txBody>
      </p:sp>
      <p:grpSp>
        <p:nvGrpSpPr>
          <p:cNvPr id="5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7380312" y="1268760"/>
            <a:ext cx="1787511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8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br>
              <a:rPr lang="pl-PL" sz="88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8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pl-PL" sz="8800" b="1" kern="0" dirty="0" smtClean="0">
                <a:solidFill>
                  <a:srgbClr val="DB133C"/>
                </a:solidFill>
              </a:rPr>
              <a:t> </a:t>
            </a:r>
            <a:endParaRPr lang="pl-PL" sz="8800" dirty="0"/>
          </a:p>
        </p:txBody>
      </p:sp>
      <p:sp>
        <p:nvSpPr>
          <p:cNvPr id="16" name="Prostokąt 15"/>
          <p:cNvSpPr/>
          <p:nvPr/>
        </p:nvSpPr>
        <p:spPr>
          <a:xfrm>
            <a:off x="179512" y="1558173"/>
            <a:ext cx="7416824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Osoba rozpoczynająca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karierę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naukową: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nieposiadająca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stopnia naukowego doktora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lub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taka, która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nie wcześniej niż 5 lat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przed rokiem wystąpienia z wnioskiem uzyskała stopień naukowy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doktora.</a:t>
            </a:r>
            <a:endParaRPr lang="pl-PL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pl-PL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Narodowe </a:t>
            </a:r>
            <a:r>
              <a:rPr lang="pl-PL" b="1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Centrum Nauki przeznacza nie mniej niż 20% środków </a:t>
            </a:r>
            <a:r>
              <a:rPr lang="pl-PL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l-PL" b="1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wsparcie rozwoju osób rozpoczynających karierę naukową</a:t>
            </a:r>
            <a:r>
              <a:rPr lang="pl-PL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14000"/>
              </a:lnSpc>
              <a:defRPr/>
            </a:pPr>
            <a:endParaRPr lang="pl-PL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Wykres 16"/>
          <p:cNvGraphicFramePr/>
          <p:nvPr>
            <p:extLst>
              <p:ext uri="{D42A27DB-BD31-4B8C-83A1-F6EECF244321}">
                <p14:modId xmlns:p14="http://schemas.microsoft.com/office/powerpoint/2010/main" val="2740139642"/>
              </p:ext>
            </p:extLst>
          </p:nvPr>
        </p:nvGraphicFramePr>
        <p:xfrm>
          <a:off x="3563888" y="3523188"/>
          <a:ext cx="4338243" cy="25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63633" y="4077072"/>
            <a:ext cx="421073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Udział procentowy budżetu przeznaczonego na badania naukowe realizowane przez </a:t>
            </a:r>
            <a:r>
              <a:rPr lang="pl-PL" b="1" dirty="0" smtClean="0">
                <a:solidFill>
                  <a:srgbClr val="DB133C"/>
                </a:solidFill>
                <a:latin typeface="Arial" charset="0"/>
              </a:rPr>
              <a:t>osoby do 35 roku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 w konkursach NCN w 2013 r.</a:t>
            </a:r>
            <a:endParaRPr lang="pl-PL" b="1" dirty="0">
              <a:solidFill>
                <a:schemeClr val="tx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972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820473" y="6453484"/>
            <a:ext cx="323528" cy="294379"/>
          </a:xfrm>
        </p:spPr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60</a:t>
            </a:fld>
            <a:endParaRPr lang="pl-PL" dirty="0">
              <a:solidFill>
                <a:prstClr val="white"/>
              </a:solidFill>
            </a:endParaRPr>
          </a:p>
        </p:txBody>
      </p:sp>
      <p:grpSp>
        <p:nvGrpSpPr>
          <p:cNvPr id="2" name="Grupa 5"/>
          <p:cNvGrpSpPr/>
          <p:nvPr/>
        </p:nvGrpSpPr>
        <p:grpSpPr>
          <a:xfrm>
            <a:off x="-23043" y="1305739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8064A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3336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457200" y="1797149"/>
            <a:ext cx="8219256" cy="4277072"/>
          </a:xfrm>
        </p:spPr>
        <p:txBody>
          <a:bodyPr/>
          <a:lstStyle/>
          <a:p>
            <a:pPr marL="0" indent="0" algn="ctr">
              <a:buNone/>
            </a:pPr>
            <a:endParaRPr lang="pl-PL" altLang="pl-PL" b="1" dirty="0" smtClean="0">
              <a:solidFill>
                <a:srgbClr val="DB133C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0" algn="ctr">
              <a:buNone/>
            </a:pPr>
            <a:endParaRPr lang="pl-PL" altLang="pl-PL" b="1" dirty="0">
              <a:solidFill>
                <a:srgbClr val="DB133C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0" algn="ctr">
              <a:buNone/>
            </a:pPr>
            <a:endParaRPr lang="pl-PL" altLang="pl-PL" b="1" dirty="0" smtClean="0">
              <a:solidFill>
                <a:srgbClr val="DB133C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0" algn="ctr">
              <a:buNone/>
            </a:pPr>
            <a:r>
              <a:rPr lang="pl-PL" alt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KIM </a:t>
            </a:r>
            <a:r>
              <a:rPr lang="pl-PL" altLang="pl-PL" sz="36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JEST WNIOSKODAWCA?</a:t>
            </a:r>
          </a:p>
          <a:p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115616" y="476672"/>
            <a:ext cx="8028384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Procedura </a:t>
            </a:r>
            <a:r>
              <a:rPr lang="pl-PL" alt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oceny </a:t>
            </a:r>
            <a:r>
              <a:rPr lang="pl-PL" alt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wniosku</a:t>
            </a:r>
            <a:endParaRPr lang="pl-PL" altLang="pl-PL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33338" y="1423466"/>
            <a:ext cx="9113837" cy="5270079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1CC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z="1600">
              <a:solidFill>
                <a:prstClr val="black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79388" y="3597920"/>
            <a:ext cx="1008062" cy="1728787"/>
          </a:xfrm>
          <a:prstGeom prst="roundRect">
            <a:avLst>
              <a:gd name="adj" fmla="val 16667"/>
            </a:avLst>
          </a:prstGeom>
          <a:solidFill>
            <a:srgbClr val="DB133C"/>
          </a:solidFill>
          <a:ln w="9360" cap="sq">
            <a:solidFill>
              <a:srgbClr val="5858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600" b="1" dirty="0">
                <a:solidFill>
                  <a:srgbClr val="000000"/>
                </a:solidFill>
              </a:rPr>
              <a:t>Ocena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600" b="1" dirty="0">
                <a:solidFill>
                  <a:srgbClr val="000000"/>
                </a:solidFill>
              </a:rPr>
              <a:t>formalna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516688" y="3093095"/>
            <a:ext cx="1439862" cy="2017712"/>
          </a:xfrm>
          <a:prstGeom prst="roundRect">
            <a:avLst>
              <a:gd name="adj" fmla="val 16667"/>
            </a:avLst>
          </a:prstGeom>
          <a:solidFill>
            <a:srgbClr val="DB133C"/>
          </a:solidFill>
          <a:ln w="9360" cap="sq">
            <a:solidFill>
              <a:srgbClr val="5858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600" b="1" dirty="0">
                <a:solidFill>
                  <a:srgbClr val="000000"/>
                </a:solidFill>
              </a:rPr>
              <a:t>Listy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600" b="1" dirty="0">
                <a:solidFill>
                  <a:srgbClr val="000000"/>
                </a:solidFill>
              </a:rPr>
              <a:t>rankingowe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258888" y="2805757"/>
            <a:ext cx="4824412" cy="358775"/>
          </a:xfrm>
          <a:prstGeom prst="roundRect">
            <a:avLst>
              <a:gd name="adj" fmla="val 16667"/>
            </a:avLst>
          </a:prstGeom>
          <a:solidFill>
            <a:srgbClr val="DB133C"/>
          </a:solidFill>
          <a:ln w="9360" cap="sq">
            <a:solidFill>
              <a:srgbClr val="5858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600" b="1" dirty="0">
                <a:solidFill>
                  <a:srgbClr val="000000"/>
                </a:solidFill>
              </a:rPr>
              <a:t>OCENA MERYTORYCZNA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58888" y="3237557"/>
            <a:ext cx="2303462" cy="2087563"/>
            <a:chOff x="793" y="1888"/>
            <a:chExt cx="1451" cy="1315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839" y="2115"/>
              <a:ext cx="906" cy="1088"/>
            </a:xfrm>
            <a:prstGeom prst="roundRect">
              <a:avLst>
                <a:gd name="adj" fmla="val 16667"/>
              </a:avLst>
            </a:prstGeom>
            <a:solidFill>
              <a:srgbClr val="DB133C"/>
            </a:solidFill>
            <a:ln w="9360" cap="sq">
              <a:solidFill>
                <a:srgbClr val="58585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>
                  <a:solidFill>
                    <a:srgbClr val="000000"/>
                  </a:solidFill>
                </a:rPr>
                <a:t>Oceny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>
                  <a:solidFill>
                    <a:srgbClr val="000000"/>
                  </a:solidFill>
                </a:rPr>
                <a:t>indywidualne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Ekspertów (2)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Skrócony opis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– 5 str.</a:t>
              </a:r>
              <a:endParaRPr lang="pl-PL" altLang="pl-PL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 rot="10800000">
              <a:off x="1927" y="2117"/>
              <a:ext cx="317" cy="1088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9360" cap="sq">
              <a:solidFill>
                <a:srgbClr val="58585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>
                  <a:solidFill>
                    <a:srgbClr val="FFFFFF"/>
                  </a:solidFill>
                </a:rPr>
                <a:t>SPOTKANIE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>
                  <a:solidFill>
                    <a:srgbClr val="FFFFFF"/>
                  </a:solidFill>
                </a:rPr>
                <a:t>PANELOWE</a:t>
              </a: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793" y="1888"/>
              <a:ext cx="1451" cy="181"/>
            </a:xfrm>
            <a:prstGeom prst="roundRect">
              <a:avLst>
                <a:gd name="adj" fmla="val 16667"/>
              </a:avLst>
            </a:prstGeom>
            <a:solidFill>
              <a:srgbClr val="DB133C"/>
            </a:solidFill>
            <a:ln w="9360" cap="sq">
              <a:solidFill>
                <a:srgbClr val="58585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>
                  <a:solidFill>
                    <a:srgbClr val="000000"/>
                  </a:solidFill>
                </a:rPr>
                <a:t>ETAP 1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779838" y="3237557"/>
            <a:ext cx="2303462" cy="2087563"/>
            <a:chOff x="2381" y="1888"/>
            <a:chExt cx="1451" cy="1315"/>
          </a:xfrm>
        </p:grpSpPr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2426" y="2115"/>
              <a:ext cx="906" cy="1088"/>
            </a:xfrm>
            <a:prstGeom prst="roundRect">
              <a:avLst>
                <a:gd name="adj" fmla="val 16667"/>
              </a:avLst>
            </a:prstGeom>
            <a:solidFill>
              <a:srgbClr val="DB133C"/>
            </a:solidFill>
            <a:ln w="9360" cap="sq">
              <a:solidFill>
                <a:srgbClr val="58585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>
                  <a:solidFill>
                    <a:srgbClr val="000000"/>
                  </a:solidFill>
                </a:rPr>
                <a:t>Oceny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>
                  <a:solidFill>
                    <a:srgbClr val="000000"/>
                  </a:solidFill>
                </a:rPr>
                <a:t>rozszerzone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>
                  <a:solidFill>
                    <a:srgbClr val="000000"/>
                  </a:solidFill>
                </a:rPr>
                <a:t>Ekspertów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Zewnętrznych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Szczegółowy opis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-15 str. </a:t>
              </a:r>
              <a:endParaRPr lang="pl-PL" altLang="pl-PL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10800000">
              <a:off x="3515" y="2117"/>
              <a:ext cx="317" cy="1088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9360" cap="sq">
              <a:solidFill>
                <a:srgbClr val="58585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>
                  <a:solidFill>
                    <a:srgbClr val="FFFFFF"/>
                  </a:solidFill>
                </a:rPr>
                <a:t>SPOTKANIE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>
                  <a:solidFill>
                    <a:srgbClr val="FFFFFF"/>
                  </a:solidFill>
                </a:rPr>
                <a:t>PANELOWE</a:t>
              </a:r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2381" y="1888"/>
              <a:ext cx="1451" cy="181"/>
            </a:xfrm>
            <a:prstGeom prst="roundRect">
              <a:avLst>
                <a:gd name="adj" fmla="val 16667"/>
              </a:avLst>
            </a:prstGeom>
            <a:solidFill>
              <a:srgbClr val="DB133C"/>
            </a:solidFill>
            <a:ln w="9360" cap="sq">
              <a:solidFill>
                <a:srgbClr val="58585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altLang="pl-PL" sz="1600" b="1" dirty="0">
                  <a:solidFill>
                    <a:srgbClr val="000000"/>
                  </a:solidFill>
                </a:rPr>
                <a:t>ETAP 2</a:t>
              </a:r>
            </a:p>
          </p:txBody>
        </p:sp>
      </p:grp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468313" y="5541020"/>
            <a:ext cx="5976937" cy="433387"/>
          </a:xfrm>
          <a:prstGeom prst="roundRect">
            <a:avLst>
              <a:gd name="adj" fmla="val 16667"/>
            </a:avLst>
          </a:prstGeom>
          <a:solidFill>
            <a:srgbClr val="E6E0EC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altLang="pl-PL" sz="1200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altLang="pl-PL" sz="120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200" b="1" dirty="0">
                <a:solidFill>
                  <a:srgbClr val="DB133C"/>
                </a:solidFill>
              </a:rPr>
              <a:t>OCENA RZETELNOŚCI I BEZSTRONNOŚCI OPINII EKSPERTÓW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200" b="1" dirty="0">
                <a:solidFill>
                  <a:srgbClr val="DB133C"/>
                </a:solidFill>
              </a:rPr>
              <a:t>Koordynatorzy dyscyplin NCN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1200" dirty="0">
                <a:solidFill>
                  <a:srgbClr val="DB133C"/>
                </a:solidFill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altLang="pl-PL" sz="1200" dirty="0">
              <a:solidFill>
                <a:srgbClr val="DB133C"/>
              </a:solidFill>
            </a:endParaRPr>
          </a:p>
        </p:txBody>
      </p:sp>
      <p:sp>
        <p:nvSpPr>
          <p:cNvPr id="28" name="Symbol zastępczy numeru slajdu 1"/>
          <p:cNvSpPr txBox="1">
            <a:spLocks/>
          </p:cNvSpPr>
          <p:nvPr/>
        </p:nvSpPr>
        <p:spPr>
          <a:xfrm>
            <a:off x="8820150" y="6453336"/>
            <a:ext cx="322263" cy="293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 dirty="0" smtClean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1509117"/>
            <a:ext cx="835356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DB133C"/>
              </a:buClr>
              <a:defRPr/>
            </a:pPr>
            <a:r>
              <a:rPr lang="pl-PL" b="1" kern="0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Dwuetapowy system oceny:     </a:t>
            </a:r>
          </a:p>
          <a:p>
            <a:pPr algn="just">
              <a:spcAft>
                <a:spcPts val="600"/>
              </a:spcAft>
              <a:buClr>
                <a:srgbClr val="DB133C"/>
              </a:buClr>
              <a:defRPr/>
            </a:pP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 etap: ocena kwalifikacyjna </a:t>
            </a:r>
            <a:r>
              <a:rPr lang="pl-PL" b="1" kern="0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podstawie skróconego opisu projektu </a:t>
            </a:r>
          </a:p>
          <a:p>
            <a:pPr algn="just">
              <a:spcAft>
                <a:spcPts val="600"/>
              </a:spcAft>
              <a:buClr>
                <a:srgbClr val="DB133C"/>
              </a:buClr>
              <a:defRPr/>
            </a:pP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II etap: ocena specjalistyczna </a:t>
            </a:r>
            <a:r>
              <a:rPr lang="pl-PL" b="1" kern="0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podstawie szczegółowego opisu projektu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692897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820473" y="6453484"/>
            <a:ext cx="323528" cy="294379"/>
          </a:xfrm>
        </p:spPr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61</a:t>
            </a:fld>
            <a:endParaRPr lang="pl-PL" dirty="0">
              <a:solidFill>
                <a:prstClr val="white"/>
              </a:solidFill>
            </a:endParaRPr>
          </a:p>
        </p:txBody>
      </p:sp>
      <p:grpSp>
        <p:nvGrpSpPr>
          <p:cNvPr id="2" name="Grupa 5"/>
          <p:cNvGrpSpPr/>
          <p:nvPr/>
        </p:nvGrpSpPr>
        <p:grpSpPr>
          <a:xfrm>
            <a:off x="-23043" y="1305739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8064A2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3336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115616" y="476672"/>
            <a:ext cx="8028384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Procedura </a:t>
            </a:r>
            <a:r>
              <a:rPr lang="pl-PL" alt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oceny </a:t>
            </a:r>
            <a:r>
              <a:rPr lang="pl-PL" alt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wniosku</a:t>
            </a:r>
            <a:endParaRPr lang="pl-PL" altLang="pl-PL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ymbol zastępczy numeru slajdu 1"/>
          <p:cNvSpPr txBox="1">
            <a:spLocks/>
          </p:cNvSpPr>
          <p:nvPr/>
        </p:nvSpPr>
        <p:spPr>
          <a:xfrm>
            <a:off x="8820150" y="6453336"/>
            <a:ext cx="322263" cy="293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pl-PL" dirty="0" smtClean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26560" y="4977172"/>
            <a:ext cx="5115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DB133C"/>
              </a:buClr>
              <a:defRPr/>
            </a:pPr>
            <a:r>
              <a:rPr lang="pl-PL" sz="1600" b="1" kern="0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Dwuetapowy system oceny:    </a:t>
            </a:r>
          </a:p>
          <a:p>
            <a:pPr algn="just">
              <a:buClr>
                <a:srgbClr val="DB133C"/>
              </a:buClr>
              <a:defRPr/>
            </a:pPr>
            <a:r>
              <a:rPr lang="pl-PL" sz="16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 etap: ocena kwalifikacyjna </a:t>
            </a:r>
            <a:r>
              <a:rPr lang="pl-PL" sz="1600" b="1" kern="0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podstawie skróconego opisu projektu </a:t>
            </a:r>
          </a:p>
          <a:p>
            <a:pPr algn="just">
              <a:buClr>
                <a:srgbClr val="DB133C"/>
              </a:buClr>
              <a:defRPr/>
            </a:pPr>
            <a:r>
              <a:rPr lang="pl-PL" sz="1600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II etap: ocena specjalistyczna </a:t>
            </a:r>
            <a:r>
              <a:rPr lang="pl-PL" sz="1600" b="1" kern="0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podstawie szczegółowego opisu projektu</a:t>
            </a:r>
          </a:p>
          <a:p>
            <a:endParaRPr lang="pl-PL" sz="1600" dirty="0"/>
          </a:p>
        </p:txBody>
      </p:sp>
      <p:sp>
        <p:nvSpPr>
          <p:cNvPr id="30" name="Prostokąt zaokrąglony 29"/>
          <p:cNvSpPr/>
          <p:nvPr/>
        </p:nvSpPr>
        <p:spPr>
          <a:xfrm>
            <a:off x="405350" y="3645024"/>
            <a:ext cx="5184576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Etap II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395536" y="2348880"/>
            <a:ext cx="5184576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Etap I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844269" y="1687164"/>
            <a:ext cx="139839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OCENA FORMALNA</a:t>
            </a:r>
            <a:endParaRPr lang="en-US" sz="12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2586844" y="3002468"/>
            <a:ext cx="65582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I PANEL</a:t>
            </a:r>
            <a:endParaRPr lang="en-US" sz="12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1592550" y="2513039"/>
            <a:ext cx="165308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OCENY INDYWIDUALNE</a:t>
            </a:r>
            <a:endParaRPr lang="en-US" sz="12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3552644" y="2505703"/>
            <a:ext cx="26000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E</a:t>
            </a:r>
            <a:endParaRPr lang="en-US" sz="12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3896556" y="2505702"/>
            <a:ext cx="26000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E</a:t>
            </a:r>
            <a:endParaRPr lang="en-US" sz="12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3552644" y="3006655"/>
            <a:ext cx="145514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ZESPÓŁ EKSPERTÓW</a:t>
            </a:r>
            <a:endParaRPr lang="en-US" sz="12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2586844" y="4304129"/>
            <a:ext cx="694293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II PANEL</a:t>
            </a:r>
            <a:endParaRPr lang="en-US" sz="12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1628056" y="3804464"/>
            <a:ext cx="165308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OCENY INDYWIDUALNE</a:t>
            </a:r>
            <a:endParaRPr lang="en-US" sz="12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3564618" y="3804464"/>
            <a:ext cx="26802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/>
              <a:t>R</a:t>
            </a:r>
            <a:endParaRPr lang="en-US" sz="12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3915384" y="3804464"/>
            <a:ext cx="26802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R</a:t>
            </a:r>
            <a:endParaRPr lang="en-US" sz="12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4877914" y="3804464"/>
            <a:ext cx="26802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/>
              <a:t>R</a:t>
            </a:r>
            <a:endParaRPr lang="en-US" sz="12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4266150" y="3804464"/>
            <a:ext cx="22313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.</a:t>
            </a:r>
            <a:endParaRPr lang="en-US" sz="12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572032" y="3804464"/>
            <a:ext cx="22313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/>
              <a:t>.</a:t>
            </a:r>
            <a:endParaRPr lang="en-US" sz="12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3573702" y="4304129"/>
            <a:ext cx="145514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pl-PL" sz="1200" dirty="0" smtClean="0"/>
              <a:t>ZESPÓŁ EKSPERTÓW</a:t>
            </a:r>
            <a:endParaRPr lang="en-US" sz="1200" dirty="0"/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5661934" y="1891571"/>
            <a:ext cx="432048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6021974" y="1722294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Baskerville Old Face" pitchFamily="18" charset="0"/>
              </a:rPr>
              <a:t>Decyzje</a:t>
            </a:r>
            <a:endParaRPr lang="en-US" sz="1600" b="1" dirty="0">
              <a:latin typeface="Baskerville Old Face" pitchFamily="18" charset="0"/>
            </a:endParaRPr>
          </a:p>
        </p:txBody>
      </p:sp>
      <p:cxnSp>
        <p:nvCxnSpPr>
          <p:cNvPr id="48" name="Łącznik prosty ze strzałką 47"/>
          <p:cNvCxnSpPr/>
          <p:nvPr/>
        </p:nvCxnSpPr>
        <p:spPr>
          <a:xfrm>
            <a:off x="5661934" y="2924944"/>
            <a:ext cx="432048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48"/>
          <p:cNvSpPr txBox="1"/>
          <p:nvPr/>
        </p:nvSpPr>
        <p:spPr>
          <a:xfrm>
            <a:off x="6021974" y="2755667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Baskerville Old Face" pitchFamily="18" charset="0"/>
              </a:rPr>
              <a:t>Decyzje</a:t>
            </a:r>
            <a:endParaRPr lang="en-US" sz="1600" b="1" dirty="0">
              <a:latin typeface="Baskerville Old Face" pitchFamily="18" charset="0"/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>
            <a:off x="5661934" y="4221088"/>
            <a:ext cx="432048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>
            <a:off x="6021974" y="4051811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Baskerville Old Face" pitchFamily="18" charset="0"/>
              </a:rPr>
              <a:t>Decyzje</a:t>
            </a:r>
            <a:endParaRPr lang="en-US" sz="1600" b="1" dirty="0">
              <a:latin typeface="Baskerville Old Face" pitchFamily="18" charset="0"/>
            </a:endParaRPr>
          </a:p>
        </p:txBody>
      </p:sp>
      <p:sp>
        <p:nvSpPr>
          <p:cNvPr id="52" name="Prostokąt zaokrąglony 51"/>
          <p:cNvSpPr/>
          <p:nvPr/>
        </p:nvSpPr>
        <p:spPr>
          <a:xfrm>
            <a:off x="395536" y="1484784"/>
            <a:ext cx="5184576" cy="7476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Ocena formalna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Wygięta strzałka 52"/>
          <p:cNvSpPr/>
          <p:nvPr/>
        </p:nvSpPr>
        <p:spPr>
          <a:xfrm flipH="1" flipV="1">
            <a:off x="2598473" y="4869160"/>
            <a:ext cx="1365327" cy="216024"/>
          </a:xfrm>
          <a:prstGeom prst="ben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>
              <a:rot lat="21301143" lon="21298860" rev="2621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4" name="Tabe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74511"/>
              </p:ext>
            </p:extLst>
          </p:nvPr>
        </p:nvGraphicFramePr>
        <p:xfrm>
          <a:off x="755576" y="5013176"/>
          <a:ext cx="1695962" cy="69628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8032"/>
                <a:gridCol w="1407930"/>
              </a:tblGrid>
              <a:tr h="24556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/>
                        <a:t>Listy</a:t>
                      </a:r>
                      <a:r>
                        <a:rPr lang="pl-PL" sz="1100" baseline="0" dirty="0" smtClean="0"/>
                        <a:t> rankingowe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4917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45720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Ocena formalna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62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179512" y="1527023"/>
            <a:ext cx="8424738" cy="4712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Brak znajomości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dokumentów konkursowych (warunków konkursów, regulaminu przyznawania środków, zakresu wymaganych danych itd.) może skutkować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negatywnym wynikiem oceny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formalnej</a:t>
            </a:r>
            <a:endParaRPr lang="pl-PL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Najczęstsze przyczyny negatywnej oceny formalnej: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uchybienie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terminu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 złożenia wniosku;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brak dostarczenia wniosku w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formie pisemnej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i/lub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elektronicznej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brak uzupełnienia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wszystkich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wymaganych danych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 języku angielskim;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brak spełnienia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szczegółowych warunków poszczególnych konkursów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negatywna ocena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kwalifikowalności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wydatków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zgodnie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 katalogiem kosztów kwalifikowalnych i niekwalifikowalnych</a:t>
            </a:r>
          </a:p>
          <a:p>
            <a:pPr marL="285750" indent="-285750">
              <a:lnSpc>
                <a:spcPct val="114000"/>
              </a:lnSpc>
              <a:buClr>
                <a:srgbClr val="DB133C"/>
              </a:buClr>
              <a:buFont typeface="Wingdings" pitchFamily="2" charset="2"/>
              <a:buChar char="§"/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794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63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Zespoły Ekspertów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504213"/>
            <a:ext cx="8496943" cy="4854255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2867025" algn="l"/>
              </a:tabLs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Eksperci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nie mogą być kierownikami projektów, wykonawcami lub opiekunami naukowymi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edycji konkursowej,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której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pełnią funkcję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eksperta.</a:t>
            </a:r>
          </a:p>
          <a:p>
            <a:pPr marL="0" indent="0" algn="just">
              <a:buNone/>
              <a:tabLst>
                <a:tab pos="2867025" algn="l"/>
              </a:tabLst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26670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Ekspert nie ocenia wniosku jeśli:</a:t>
            </a:r>
          </a:p>
          <a:p>
            <a:pPr marL="542925" indent="-276225" algn="just">
              <a:spcBef>
                <a:spcPts val="0"/>
              </a:spcBef>
              <a:spcAft>
                <a:spcPts val="3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jest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współpracownikiem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podmiotu składającego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wniosek,</a:t>
            </a:r>
          </a:p>
          <a:p>
            <a:pPr marL="542925" indent="-276225" algn="just">
              <a:spcBef>
                <a:spcPts val="0"/>
              </a:spcBef>
              <a:spcAft>
                <a:spcPts val="3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był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jakimkolwiek stopniu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zaangażowany w przygotowanie wniosku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42925" indent="-276225" algn="just">
              <a:spcBef>
                <a:spcPts val="0"/>
              </a:spcBef>
              <a:spcAft>
                <a:spcPts val="3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może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bezpośrednio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skorzystać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na akceptacji lub odrzuceniu wniosku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42925" indent="-276225" algn="just">
              <a:spcBef>
                <a:spcPts val="0"/>
              </a:spcBef>
              <a:spcAft>
                <a:spcPts val="3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pozostaje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bliskich relacjach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rodzinnych z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wnioskodawcami,</a:t>
            </a:r>
          </a:p>
          <a:p>
            <a:pPr marL="542925" indent="-276225" algn="just">
              <a:spcBef>
                <a:spcPts val="0"/>
              </a:spcBef>
              <a:spcAft>
                <a:spcPts val="300"/>
              </a:spcAft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jest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lub był w ostatnich trzech latach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zatrudniony w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podmiocie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 którego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pochodzi wniosek, lub 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którym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jest zatrudniony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kierownik projektu,</a:t>
            </a:r>
          </a:p>
          <a:p>
            <a:pPr marL="542925" indent="-276225" algn="just">
              <a:spcBef>
                <a:spcPts val="0"/>
              </a:spcBef>
              <a:spcAft>
                <a:spcPts val="300"/>
              </a:spcAft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spółpracuje lub współpracował w ciągu ostatnich 3 lat z zespołem badawczym, zaangażowanym w realizację projektu, a efektem tej współpracy są m.in.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spólne publikacje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4386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64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Zasady oceny wniosków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28800"/>
            <a:ext cx="8568951" cy="3384376"/>
          </a:xfrm>
        </p:spPr>
        <p:txBody>
          <a:bodyPr>
            <a:normAutofit/>
          </a:bodyPr>
          <a:lstStyle/>
          <a:p>
            <a:pPr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Wszystkie wnioski podlegają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analizie i dyskusji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podczas posiedzeń.</a:t>
            </a:r>
          </a:p>
          <a:p>
            <a:pPr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celu ułatwienia omawiania wniosków, każdy z nich otrzymuje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pomocniczą ocenę punktową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stanowiącą średnią ocen indywidualnych. </a:t>
            </a:r>
          </a:p>
          <a:p>
            <a:pPr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Oceny punktowe mogą być skorygowane w trakcie dyskusji Zespołu. Wówczas Zespół odnosi się do poszczególnych kryteriów oceny wniosków.</a:t>
            </a:r>
          </a:p>
          <a:p>
            <a:pPr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Przesłanką do dokonania uzgodnienia oceny punktowej są:</a:t>
            </a:r>
          </a:p>
          <a:p>
            <a:pPr marL="542925" indent="-180975" algn="just">
              <a:buFont typeface="Arial" pitchFamily="34" charset="0"/>
              <a:buChar char="•"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astrzeżenia/wątpliwości podczas procesu oceny wniosków,</a:t>
            </a:r>
          </a:p>
          <a:p>
            <a:pPr marL="542925" indent="-180975" algn="just">
              <a:buFont typeface="Arial" pitchFamily="34" charset="0"/>
              <a:buChar char="•"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ozbieżności oceny ekspertów w określonych kryteriach </a:t>
            </a:r>
          </a:p>
          <a:p>
            <a:pPr marL="0" indent="0" algn="just"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zaokrąglony 10"/>
          <p:cNvSpPr/>
          <p:nvPr/>
        </p:nvSpPr>
        <p:spPr>
          <a:xfrm>
            <a:off x="467544" y="5157192"/>
            <a:ext cx="8137525" cy="72008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DB133C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Ocena punktowa nie jest wiążąca dla Zespołu i stanowi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jedynie punkt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wyjścia do dyskusji nad oceną końcową.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702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65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I etap oceny wniosków – ocena kwalifikacyjna</a:t>
            </a:r>
          </a:p>
        </p:txBody>
      </p:sp>
      <p:sp>
        <p:nvSpPr>
          <p:cNvPr id="16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76222"/>
            <a:ext cx="8640960" cy="408502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Ocena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indywidualna wniosku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podstawie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skróconego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opisu dokonywana niezależnie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przez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 ekspertów</a:t>
            </a:r>
          </a:p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Ocena punktowa wniosku  ma charakter pomocniczy</a:t>
            </a:r>
          </a:p>
          <a:p>
            <a:pPr algn="just">
              <a:spcBef>
                <a:spcPts val="6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Zespół Ekspertów ocenia czy wniosek został złożony do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właściwego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panelu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Eksperci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nie zmieniają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przedstawianego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kosztorysu</a:t>
            </a:r>
          </a:p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 finansowania nie może zostać zakwalifikowany wniosek, który: </a:t>
            </a:r>
          </a:p>
          <a:p>
            <a:pPr marL="733425" indent="-37147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uzyska uzgodnione stanowisko Zespołu Ekspertów o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niespełnianiu któregokolwiek z wymagań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przedstawionych w ogłoszeniu o konkursie, </a:t>
            </a:r>
          </a:p>
          <a:p>
            <a:pPr marL="733425" indent="-371475" algn="just">
              <a:spcBef>
                <a:spcPts val="600"/>
              </a:spcBef>
              <a:buFont typeface="Arial" pitchFamily="34" charset="0"/>
              <a:buChar char="•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uzyska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uzgodnioną przez Zespół Ekspertów ocenę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zero punktów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którymkolwiek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kryterium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podlegającym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ocenie.</a:t>
            </a:r>
          </a:p>
          <a:p>
            <a:pPr marL="733425" indent="-371475" algn="just">
              <a:spcBef>
                <a:spcPts val="600"/>
              </a:spcBef>
              <a:buFont typeface="Arial" pitchFamily="34" charset="0"/>
              <a:buChar char="•"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3619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66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I etap oceny wniosków – efekty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51521" y="1599178"/>
            <a:ext cx="842493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Zespół Ekspertów tworzy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kwalifikacyjne listy rankingowe </a:t>
            </a: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wniosków </a:t>
            </a: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zakwalifikowanych do II etapu oceny.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 II etapu oceny kierowane są </a:t>
            </a: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wnioski,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których łączna kwota planowanych nakładów </a:t>
            </a: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nie powinna przekraczać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dwukrotnej wysokości </a:t>
            </a: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środków finansowych określonych przez Radę NCN, przeznaczonych na realizację projektów w ramach danego panelu i konkursu.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Zespół Ekspertów wskazuje w grupie wniosków niezakwalifikowanych do II etapu, co najmniej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20% projektów</a:t>
            </a: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których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kierownicy nie mogą </a:t>
            </a: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występować z </a:t>
            </a: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wnioskami o </a:t>
            </a: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finansowanie projektów w kolejnej edycji tego konkursu. </a:t>
            </a:r>
            <a:endParaRPr lang="pl-PL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Zespół Ekspertów redaguje </a:t>
            </a:r>
            <a:r>
              <a:rPr lang="pl-PL" b="1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uzasadnienia</a:t>
            </a:r>
            <a:r>
              <a:rPr lang="pl-PL" b="1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decyzji negatywnych dla </a:t>
            </a: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wniosków </a:t>
            </a:r>
            <a:r>
              <a:rPr lang="pl-PL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niezakwalifikowanych do II </a:t>
            </a:r>
            <a:r>
              <a:rPr lang="pl-PL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etapu.</a:t>
            </a:r>
            <a:endParaRPr lang="pl-PL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300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67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II etap oceny wniosków – </a:t>
            </a:r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ocena specjalistyczna</a:t>
            </a:r>
            <a:endParaRPr lang="pl-PL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504214"/>
            <a:ext cx="8353125" cy="386900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Ocena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specjalistyczna wniosków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podstawie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szczegółowego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opisu projektu badawczego dokonywana jest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przez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ekspertów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zewnętrznych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niebędących członkami Zespołów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Ekspertów.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Oceny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specjalistyczne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sporządzone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przez ekspertów zewnętrznych prezentuje, wyznaczony przez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Przewodniczącego,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członek Zespołu Ekspertów, podczas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drugiej sesji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Zespołu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Ekspertów.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Zespół Ekspertów może zająć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stanowisko odmienne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od wynikającego z uwag ekspertów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zewnętrznych. Tego typu zmiany powinny zostać szczególnie dokładnie przedstawione w uzasadnieniu decyzji.</a:t>
            </a:r>
          </a:p>
        </p:txBody>
      </p:sp>
    </p:spTree>
    <p:extLst>
      <p:ext uri="{BB962C8B-B14F-4D97-AF65-F5344CB8AC3E}">
        <p14:creationId xmlns:p14="http://schemas.microsoft.com/office/powerpoint/2010/main" val="13418107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68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pl-PL" dirty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etap oceny wniosków – efekty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1504214"/>
            <a:ext cx="8281118" cy="350896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Zespół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Ekspertów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uzgadnia oceny końcowe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wniosków 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tworzy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listy rankingowe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wniosków zakwalifikowanych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 finansowania. 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Podstawą ostatecznej decyzji jest analiza zasadności finansowania projektu na tle innych wniosków ocenianych w konkursie.</a:t>
            </a:r>
          </a:p>
          <a:p>
            <a:pPr lvl="0"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Zespół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zobowiązany jest do sporządzenia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uzasadnień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wniosków niezakwalifikowanych do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finansowania powstałych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podstawie uzgodnionego stanowiska Zespołu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danego wniosku</a:t>
            </a: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opinii Rady NCN finansowanie powinny otrzymać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jedynie projekty badawcze reprezentujące wysoki poziom, w związku z tym Zespół Ekspertów nie jest zobowiązany do wykorzystania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całości dostępnych środków finansowych.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95536" y="5445224"/>
            <a:ext cx="8280920" cy="792088"/>
          </a:xfrm>
          <a:prstGeom prst="roundRect">
            <a:avLst/>
          </a:prstGeom>
          <a:noFill/>
          <a:ln>
            <a:solidFill>
              <a:srgbClr val="DB1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Wnioskodawca otrzymuje indywidualne oceny ekspertów oraz sporządzane przez Zespół Ekspertów podsumowania podjętych decyzji.</a:t>
            </a:r>
          </a:p>
        </p:txBody>
      </p:sp>
    </p:spTree>
    <p:extLst>
      <p:ext uri="{BB962C8B-B14F-4D97-AF65-F5344CB8AC3E}">
        <p14:creationId xmlns:p14="http://schemas.microsoft.com/office/powerpoint/2010/main" val="123081799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47" y="4478808"/>
            <a:ext cx="3569577" cy="23708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>
                <a:solidFill>
                  <a:srgbClr val="58585A"/>
                </a:solidFill>
                <a:latin typeface="+mn-lt"/>
                <a:cs typeface="Arial" pitchFamily="34" charset="0"/>
              </a:rPr>
              <a:t>Plan prezentacji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69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323528" y="1772816"/>
            <a:ext cx="8219256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1. Narodowe Centrum Nauki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struktura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dzia</a:t>
            </a: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łanie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2. Konkursy NCN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3. Sekcje we wniosku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4. Ocena wniosków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pl-PL" sz="2400" b="1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pl-PL" altLang="pl-PL" sz="2400" b="1" dirty="0" smtClean="0">
                <a:solidFill>
                  <a:schemeClr val="tx1">
                    <a:lumMod val="75000"/>
                  </a:schemeClr>
                </a:solidFill>
              </a:rPr>
              <a:t>Etapy projektu</a:t>
            </a:r>
          </a:p>
          <a:p>
            <a:pPr marL="0" indent="0">
              <a:buNone/>
            </a:pPr>
            <a:endParaRPr lang="pl-PL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71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Panele dyscyplin NCN 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0" y="1435634"/>
            <a:ext cx="9144000" cy="4873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b="1" dirty="0">
              <a:solidFill>
                <a:schemeClr val="lt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</a:t>
            </a:fld>
            <a:endParaRPr lang="pl-PL" dirty="0"/>
          </a:p>
        </p:txBody>
      </p:sp>
      <p:grpSp>
        <p:nvGrpSpPr>
          <p:cNvPr id="5" name="Grupa 6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Prostokąt 7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94488"/>
              </p:ext>
            </p:extLst>
          </p:nvPr>
        </p:nvGraphicFramePr>
        <p:xfrm>
          <a:off x="251521" y="1556793"/>
          <a:ext cx="2664296" cy="4752527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432926"/>
                <a:gridCol w="2231370"/>
              </a:tblGrid>
              <a:tr h="6607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HS – Nauki Humanistyczne, </a:t>
                      </a:r>
                    </a:p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Społeczne i o Sztuce  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794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HS1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 Fundamentalne pytania o naturę człowieka i otaczającej go rzeczywistości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HS2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Kultura i twórczość kulturowa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HS3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Wiedza o przeszłości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HS4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Jednostka,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instytucje, rynki</a:t>
                      </a:r>
                      <a:r>
                        <a:rPr lang="pl-PL" sz="1100" u="none" strike="noStrike" dirty="0" smtClean="0">
                          <a:effectLst/>
                        </a:rPr>
                        <a:t>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HS5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Prawo, nauki o polityce, polityki publiczne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HS6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Człowiek i życie społeczne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30169"/>
              </p:ext>
            </p:extLst>
          </p:nvPr>
        </p:nvGraphicFramePr>
        <p:xfrm>
          <a:off x="6156176" y="1556792"/>
          <a:ext cx="2664296" cy="4787171"/>
        </p:xfrm>
        <a:graphic>
          <a:graphicData uri="http://schemas.openxmlformats.org/drawingml/2006/table">
            <a:tbl>
              <a:tblPr firstRow="1" firstCol="1">
                <a:tableStyleId>{8FD4443E-F989-4FC4-A0C8-D5A2AF1F390B}</a:tableStyleId>
              </a:tblPr>
              <a:tblGrid>
                <a:gridCol w="661554"/>
                <a:gridCol w="2002742"/>
              </a:tblGrid>
              <a:tr h="6480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ST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– Nauki Ścisłe i Techniczne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Nauki matematyczne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54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Podstawowe składniki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materii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6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Fizyka fazy skondensowanej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54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Chemia analityczna i fizyczna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36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Synteza i materiały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97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Informatyka i technologie informacyjne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63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Inżynieria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systemów i telekomunikacji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54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Inżynieria procesów i produkcji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02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Astronomia i badania kosmiczne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ST10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 Nauki o Ziemi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77448"/>
              </p:ext>
            </p:extLst>
          </p:nvPr>
        </p:nvGraphicFramePr>
        <p:xfrm>
          <a:off x="3131841" y="1556793"/>
          <a:ext cx="2736303" cy="4761376"/>
        </p:xfrm>
        <a:graphic>
          <a:graphicData uri="http://schemas.openxmlformats.org/drawingml/2006/table">
            <a:tbl>
              <a:tblPr firstRow="1" firstCol="1">
                <a:tableStyleId>{D03447BB-5D67-496B-8E87-E561075AD55C}</a:tableStyleId>
              </a:tblPr>
              <a:tblGrid>
                <a:gridCol w="429316"/>
                <a:gridCol w="2306987"/>
              </a:tblGrid>
              <a:tr h="6480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NZ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– Nauki o Życiu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Podstawowe procesy życiowe na poziomie molekularnym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Genetyka,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genomika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Biologia na poziomie komórki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28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Biologia na poziomie tkanek,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narządów i organizmów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832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Choroby niezakaźne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ludzi i zwierząt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46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Immunologia i choroby zakaźne ludzi i zwierząt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6939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Nauki o lekach i zdrowie publiczne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62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Podstawy wiedzy o życiu na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poziomie środowiskowym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Podstawy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stosowanych nauk o życiu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64254"/>
            <a:ext cx="3888431" cy="3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627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70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80283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Projekt – od złożenia do zamknięcia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48736325"/>
              </p:ext>
            </p:extLst>
          </p:nvPr>
        </p:nvGraphicFramePr>
        <p:xfrm>
          <a:off x="1547664" y="1700808"/>
          <a:ext cx="66967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71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Złożenie wniosku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568952" cy="4277072"/>
          </a:xfrm>
        </p:spPr>
        <p:txBody>
          <a:bodyPr>
            <a:noAutofit/>
          </a:bodyPr>
          <a:lstStyle/>
          <a:p>
            <a:pPr lvl="0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Wniosek należy wysłać z zachowaniem terminu zawartego                           w ogłoszeniu  o konkursie </a:t>
            </a:r>
          </a:p>
          <a:p>
            <a:pPr lvl="1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wersji papierowej (termin uważa się za zachowany, jeżeli przed jego upływem wniosek zostanie nadany w polskiej placówce pocztowej operatora wyznaczonego – aktualnie Poczta Polska S.A.) </a:t>
            </a:r>
          </a:p>
          <a:p>
            <a:pPr lvl="1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wersji elektronicznej w systemie OSF</a:t>
            </a:r>
          </a:p>
          <a:p>
            <a:pPr marL="0" lvl="0" indent="0"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Wniosek w wersji papierowej musi posiadać nagłówek z numeracją stron i stopkę z nr ID wniosku, rodzajem konkursu, nr panelu oraz datą i godziną ostatniej modyfikacji wniosku</a:t>
            </a:r>
          </a:p>
          <a:p>
            <a:pPr lvl="0">
              <a:buFont typeface="Arial" pitchFamily="34" charset="0"/>
              <a:buChar char="•"/>
            </a:pP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 wniosku należy dołączyć wymagane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załączniki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72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Wniosek - podpisy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1528192"/>
            <a:ext cx="8424936" cy="4277072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 wniosku nie są wymagane podpisy Kierownika projektu, głównych wykonawców, opiekuna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naukowego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Kierownik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Jednostki (osoba wymieniona na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stronie jako reprezentująca Jednostkę) – składa oświadczenia oraz podpisuje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wniosek: </a:t>
            </a:r>
            <a:r>
              <a:rPr lang="pl-PL" sz="1800" b="1" i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Oświadczam</a:t>
            </a:r>
            <a:r>
              <a:rPr lang="pl-PL" sz="1800" b="1" i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, że kierownik projektu oraz inni wykonawcy wymienieni w projekcie </a:t>
            </a:r>
            <a:r>
              <a:rPr lang="pl-PL" sz="1800" b="1" i="1" u="sng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zapoznali się z treścią wniosku</a:t>
            </a:r>
            <a:r>
              <a:rPr lang="pl-PL" sz="1800" b="1" i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i w przypadku zakwalifikowania projektu do finansowania zgadzają się uczestniczyć w wykonaniu projektu.</a:t>
            </a:r>
          </a:p>
          <a:p>
            <a:pPr lvl="0"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przypadku, gdy wniosek podpisuje osoba z upoważnienia, należy </a:t>
            </a:r>
            <a:r>
              <a:rPr lang="pl-PL" sz="1800" b="1" u="sng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dołączyć upoważnienie lub </a:t>
            </a:r>
            <a:r>
              <a:rPr lang="pl-PL" sz="1800" b="1" u="sng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pełnomocnictwo</a:t>
            </a:r>
          </a:p>
          <a:p>
            <a:pPr algn="just">
              <a:spcBef>
                <a:spcPts val="1200"/>
              </a:spcBef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Osoba fizyczna wskazuje we wniosku instytucję, w której będzie realizowany projekt, ale w chwili składania wniosku nie może być zatrudniona w tej instytucji </a:t>
            </a:r>
          </a:p>
          <a:p>
            <a:pPr lvl="0" algn="just">
              <a:spcBef>
                <a:spcPts val="1200"/>
              </a:spcBef>
            </a:pPr>
            <a:endParaRPr lang="pl-PL" sz="1800" b="1" u="sng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</a:pPr>
            <a:endParaRPr lang="pl-PL" sz="700" u="sng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73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Umowa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38954"/>
            <a:ext cx="8435280" cy="40222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a etapie podpisywania umowy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NIE MA MOŻLIWOŚCI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zmiany: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kosztorysu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planu badań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okresu realizacji projektu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ierownika projektu</a:t>
            </a: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ednostki realizującej</a:t>
            </a:r>
          </a:p>
          <a:p>
            <a:pPr marL="0" indent="0" algn="just"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 przypadku, gdy osoba fizyczna nie zaplanuje w kosztorysie kosztów pośrednich nie ma możliwości ich zwiększenia na etapie podpisywania umowy ani realizacji projektu.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74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Aneksy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323528" y="1556792"/>
            <a:ext cx="8424936" cy="4464496"/>
          </a:xfrm>
        </p:spPr>
        <p:txBody>
          <a:bodyPr>
            <a:normAutofit/>
          </a:bodyPr>
          <a:lstStyle/>
          <a:p>
            <a:pPr lvl="0"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Zmian</a:t>
            </a: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warunków realizacji projektu określon</a:t>
            </a: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w umowie dokonan</a:t>
            </a: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na wniosek Kierownika projektu i jednostki</a:t>
            </a:r>
          </a:p>
          <a:p>
            <a:pPr lvl="0" algn="just"/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Wnioskując o zmianę należy sporządzić właściwy aneks (wzory dostępne na stronie NCN)</a:t>
            </a:r>
          </a:p>
          <a:p>
            <a:pPr algn="just"/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Do aneksu należy dołączyć wniosek o zmianę warunków realizacji umowy zawierający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uzasadnienie proponowanych zmian</a:t>
            </a:r>
            <a:endParaRPr lang="pl-PL" sz="18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Stronami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zawierającymi aneks są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Narodowe Centrum 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Nauki 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Podmiot realizujący  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Kierownik projektu</a:t>
            </a:r>
          </a:p>
          <a:p>
            <a:pPr algn="just"/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Zgodnie z umową wniosek o zmianę składają i podpisują </a:t>
            </a: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ierownik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projektu i osoby reprezentujące </a:t>
            </a:r>
            <a:r>
              <a:rPr lang="en-US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ednostkę (podpisy i pieczęcie)</a:t>
            </a:r>
            <a:endParaRPr lang="pl-PL" sz="1800" b="1" dirty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75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Aneksy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556792"/>
            <a:ext cx="842493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Aneksowania wymaga zmiana: 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jednostki realizującej 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kierownika projektu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członków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zespołu badawczego, dla których wymagane było sporządzenie ankiety dorobku naukowego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okresu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realizacji projektu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zadań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badawczych (zakres merytoryczny)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kosztorysu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(przesunięcia między pozycjami oraz między latami)</a:t>
            </a:r>
          </a:p>
          <a:p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aparatury 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naukowo-badawczej</a:t>
            </a:r>
          </a:p>
        </p:txBody>
      </p: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76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28800"/>
            <a:ext cx="8424936" cy="10081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Dla konkursów ogłoszonych przez NCN obowiązuje elektroniczna wersja raportów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l-PL" sz="1800" b="1" dirty="0" smtClean="0">
              <a:solidFill>
                <a:srgbClr val="424243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l-PL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29182" y="2636910"/>
            <a:ext cx="3312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Raport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roczny</a:t>
            </a:r>
          </a:p>
          <a:p>
            <a:pPr lvl="0"/>
            <a:endParaRPr lang="pl-PL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egz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wersji papierowej</a:t>
            </a:r>
          </a:p>
          <a:p>
            <a:pPr lvl="0"/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lvl="0"/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wersja elektroniczna w systemie OSF</a:t>
            </a:r>
          </a:p>
          <a:p>
            <a:pPr lvl="0"/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Termin składania do 31 marca</a:t>
            </a: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427984" y="2636910"/>
            <a:ext cx="32403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Raport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końcowy </a:t>
            </a:r>
          </a:p>
          <a:p>
            <a:pPr lvl="0"/>
            <a:endParaRPr lang="pl-PL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egz. 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wersji papierowej</a:t>
            </a:r>
          </a:p>
          <a:p>
            <a:pPr lvl="0"/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wersja elektroniczna w systemie OSF</a:t>
            </a:r>
          </a:p>
          <a:p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Termin składania do 60 dni po zakończeniu</a:t>
            </a: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 flipV="1">
            <a:off x="4211960" y="2204864"/>
            <a:ext cx="0" cy="3600400"/>
          </a:xfrm>
          <a:prstGeom prst="line">
            <a:avLst/>
          </a:prstGeom>
          <a:ln w="15875">
            <a:solidFill>
              <a:srgbClr val="DB1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>
            <a:off x="429182" y="3068960"/>
            <a:ext cx="7527194" cy="0"/>
          </a:xfrm>
          <a:prstGeom prst="line">
            <a:avLst/>
          </a:prstGeom>
          <a:ln w="15875">
            <a:solidFill>
              <a:srgbClr val="E91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718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77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– roczny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199661" y="1481354"/>
            <a:ext cx="424847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4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0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Wingdings" pitchFamily="2" charset="2"/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Informacje zaciągane z wniosku: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Dane podmiotu realizującego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Dane kierownika projektu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Informacje o projekcie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Wykonane zadania badawcze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Informacje do uzupełnienia: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Wykaz publikacji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Wykaz aparatury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Zestawienie kosztów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Zespół projektowy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Oświadczenia i podpisy</a:t>
            </a:r>
          </a:p>
          <a:p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4196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78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– końcowy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292672" y="1496237"/>
            <a:ext cx="8455792" cy="479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4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Wingdings" pitchFamily="2" charset="2"/>
              <a:buChar char="§"/>
              <a:defRPr sz="20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B133C"/>
              </a:buClr>
              <a:buFont typeface="Arial" pitchFamily="34" charset="0"/>
              <a:buChar char="•"/>
              <a:defRPr sz="1800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Raport końcowy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zawiera dodatkowo: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Sprawozdanie merytoryczne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Wartość dodana realizacji projektu (konkurs SONATA, SONATA BIS i HARMONIA)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Pionierski charakter projektu (konkurs MAESTRO)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Popularyzatorski opis rezultatów projektu (w 2 językach)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Upowszechnienie wyników - rezultaty projektu badawczego (min. 1)</a:t>
            </a:r>
          </a:p>
          <a:p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Stopnie / tytuły naukowe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99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79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– zadania badawcze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28800"/>
            <a:ext cx="8424936" cy="35283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Zadania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badawcze muszą być zgodne z załącznikiem nr 1 do umowy lub zgodne ze zmianami wprowadzonymi aneksem do umowy zawartym między NCN a Jednostką</a:t>
            </a:r>
          </a:p>
          <a:p>
            <a:pPr marL="0" indent="0" algn="just"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należy usuwać zadań badawczych niezrealizowanych w danym okresie sprawozdawczym, a planowanych do realizacji w kolejnych latach trwania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projektu (raz usunięte pozostaną usunięte w następnym raporcie).</a:t>
            </a:r>
          </a:p>
          <a:p>
            <a:pPr marL="0" indent="0" algn="just"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Jeśli nie było aneksowania zmian merytorycznych, zadania badawcze muszą być takie same jak w umowie.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3851920" y="3709975"/>
            <a:ext cx="288032" cy="504056"/>
          </a:xfrm>
          <a:prstGeom prst="downArrow">
            <a:avLst/>
          </a:prstGeom>
          <a:solidFill>
            <a:srgbClr val="DB133C"/>
          </a:solidFill>
          <a:ln>
            <a:solidFill>
              <a:srgbClr val="E9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439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20698"/>
            <a:ext cx="7643192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Pomocnicze określenia identyfikujące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0" y="1435634"/>
            <a:ext cx="9144000" cy="4873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b="1" dirty="0">
              <a:solidFill>
                <a:schemeClr val="lt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8</a:t>
            </a:fld>
            <a:endParaRPr lang="pl-PL" dirty="0"/>
          </a:p>
        </p:txBody>
      </p:sp>
      <p:grpSp>
        <p:nvGrpSpPr>
          <p:cNvPr id="5" name="Grupa 6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Prostokąt 7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64254"/>
            <a:ext cx="3888431" cy="3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12120"/>
              </p:ext>
            </p:extLst>
          </p:nvPr>
        </p:nvGraphicFramePr>
        <p:xfrm>
          <a:off x="4664170" y="1556792"/>
          <a:ext cx="3320753" cy="4536504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699918"/>
                <a:gridCol w="2620835"/>
              </a:tblGrid>
              <a:tr h="5806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</a:t>
                      </a:r>
                      <a:r>
                        <a:rPr lang="pl-PL" sz="10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pl-PL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Podstawowe procesy życiowe na poziomie molekularnym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54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Biologia molekularna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7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Biochemia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7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Biofizyka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5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Biologia strukturalna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Inżynieria genetyczna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Biologia</a:t>
                      </a:r>
                      <a:r>
                        <a:rPr lang="pl-PL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syntetyczna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7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Inżynieria komórkowa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2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Inżynieria tkankowa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NZ1_9</a:t>
                      </a:r>
                      <a:endParaRPr lang="pl-PL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Biotechnologia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NZ1_10</a:t>
                      </a:r>
                      <a:endParaRPr lang="pl-PL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Biologia</a:t>
                      </a:r>
                      <a:r>
                        <a:rPr lang="pl-PL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drobnoustrojów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NZ1_11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Inne zagadnienia pokrewne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58112"/>
              </p:ext>
            </p:extLst>
          </p:nvPr>
        </p:nvGraphicFramePr>
        <p:xfrm>
          <a:off x="488644" y="1556792"/>
          <a:ext cx="2736303" cy="4761376"/>
        </p:xfrm>
        <a:graphic>
          <a:graphicData uri="http://schemas.openxmlformats.org/drawingml/2006/table">
            <a:tbl>
              <a:tblPr firstRow="1" firstCol="1">
                <a:tableStyleId>{D03447BB-5D67-496B-8E87-E561075AD55C}</a:tableStyleId>
              </a:tblPr>
              <a:tblGrid>
                <a:gridCol w="429316"/>
                <a:gridCol w="2306987"/>
              </a:tblGrid>
              <a:tr h="6480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NZ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– Nauki o Życiu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Podstawowe procesy życiowe na poziomie molekularnym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Genetyka,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genomika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Biologia na poziomie komórki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28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Biologia na poziomie tkanek,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narządów i organizmów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832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Choroby niezakaźne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ludzi i zwierząt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46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Immunologia i choroby zakaźne ludzi i zwierząt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6939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Nauki o lekach i zdrowie publiczne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62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Podstawy wiedzy o życiu na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poziomie środowiskowym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NZ9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Podstawy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stosowanych nauk o życiu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Łącznik prostoliniowy 20"/>
          <p:cNvCxnSpPr/>
          <p:nvPr/>
        </p:nvCxnSpPr>
        <p:spPr>
          <a:xfrm flipV="1">
            <a:off x="3203848" y="2132856"/>
            <a:ext cx="1442177" cy="36004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3203848" y="2492896"/>
            <a:ext cx="1442177" cy="36004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9621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80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– wykaz publikacji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28800"/>
            <a:ext cx="8424936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raporcie należy wskazać wszystkie publikacje będące efektem realizacji projektu z podziałem na: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Publikacje w czasopismach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Publikacje książkowe/rozdziały w publikacjach książkowych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Teksty w publikacjach pokonferencyjnych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złożone 	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przyjęte 	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l-PL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opublikowane</a:t>
            </a:r>
            <a:endParaRPr lang="pl-P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Zgodnie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zapisami umowy Jednostka oraz Kierownik projektu zobowiązują się do umieszczania w publikacjach związanych z projektem informacji:</a:t>
            </a:r>
            <a:r>
              <a:rPr lang="pl-PL" sz="1800" b="1" dirty="0">
                <a:solidFill>
                  <a:srgbClr val="42424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pl-PL" sz="1800" b="1" i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Projekt został sfinansowany ze środków Narodowego Centrum Nauki przyznanych na podstawie decyzji numer DEC</a:t>
            </a:r>
            <a:r>
              <a:rPr lang="pl-PL" sz="1800" b="1" dirty="0">
                <a:solidFill>
                  <a:srgbClr val="E91735"/>
                </a:solidFill>
                <a:latin typeface="Arial" pitchFamily="34" charset="0"/>
                <a:cs typeface="Arial" pitchFamily="34" charset="0"/>
              </a:rPr>
              <a:t>-…..”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lub jej odpowiednika w języku obcym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b="1" u="sng" dirty="0" smtClean="0">
                <a:solidFill>
                  <a:srgbClr val="E91735"/>
                </a:solidFill>
                <a:latin typeface="Arial" pitchFamily="34" charset="0"/>
                <a:cs typeface="Arial" pitchFamily="34" charset="0"/>
              </a:rPr>
              <a:t>W przypadku braku powyższej informacji publikacja nie jest akceptowana jako rozliczenie projektu! </a:t>
            </a:r>
            <a:endParaRPr lang="pl-PL" sz="1800" b="1" u="sng" dirty="0">
              <a:solidFill>
                <a:srgbClr val="E9173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8439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81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– wykaz aparatury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0" y="1628800"/>
            <a:ext cx="8424936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Należy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wskazać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planowaną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oraz zakupioną aparaturę naukowo-badawczą z podaniem: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Planowanego kosztu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Planowanej liczby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sztuk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Poniesionego kosztu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Rezygnacja z zakupu aparatury – aparatura zostaje na liście bez poniesionych kosztów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Dodatkowa aparatura: </a:t>
            </a:r>
          </a:p>
          <a:p>
            <a:pPr lvl="1" algn="just">
              <a:buFont typeface="Arial" pitchFamily="34" charset="0"/>
              <a:buChar char="•"/>
            </a:pP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yjaśnienia </a:t>
            </a:r>
          </a:p>
          <a:p>
            <a:pPr lvl="1" algn="just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załącznik ze zgodą</a:t>
            </a:r>
          </a:p>
          <a:p>
            <a:pPr lvl="1" algn="just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planowane </a:t>
            </a: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koszty 0 zł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edycjach 1- 4 spis aparatury wprowadza się ręcznie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8439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82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– zestawienie kosztów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45867" y="1524430"/>
            <a:ext cx="8424935" cy="473309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Koszty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planowane wskazane w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punkcie „Zestawienie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kosztów planowanych i poniesionych – Sprawozdanie finansowe” muszą być zgodne z załącznikiem nr 2 do umowy lub ze zmianami wprowadzonymi aneksem do umowy zawartym pomiędzy wszystkimi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stronami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przypadku aneksu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 umowy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zmieniającego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kosztorys należy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zmienić kolumnę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„Planowane (koszty zgodne z aneksem)” dla każdego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roku</a:t>
            </a:r>
          </a:p>
          <a:p>
            <a:pPr marL="0" indent="0" algn="just"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Zmiany te możliwe są tylko w raporcie końcowym</a:t>
            </a:r>
            <a:endParaRPr lang="pl-PL" sz="18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Poniesione koszty dużo mniejsze niż koszty planowane wymagają wyjaśnienia.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8439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83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– zespół projektowy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3"/>
          </p:nvPr>
        </p:nvSpPr>
        <p:spPr>
          <a:xfrm>
            <a:off x="179512" y="1527431"/>
            <a:ext cx="8424936" cy="3698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Sekcja „Zespół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projektowy”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powinna obejmować:</a:t>
            </a:r>
          </a:p>
          <a:p>
            <a:pPr algn="just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osoby wskazane we wniosku jako biorące udział w realizacji projektu i otrzymujące wynagrodzenie</a:t>
            </a:r>
          </a:p>
          <a:p>
            <a:pPr algn="just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osoby kluczowe (np. promotor) wskazane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 wniosku jako biorące udział w realizacji projektu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nieotrzymujące  wynagrodzenia 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osoby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dla których zostało zaplanowane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wynagrodzenie, ale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trakcie realizacji projektu nie zostało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wypłacone</a:t>
            </a:r>
          </a:p>
          <a:p>
            <a:pPr algn="just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osoby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biorące udział w realizacji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projektu, nieznane na początku otrzymujące wynagrodzenie w okresie raportowanym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Inne osoby, niebiorące wynagrodzenia, ale biorące udział w realizacji projektu mogą być umieszczane w polu tekstowym.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8439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84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87624" y="620698"/>
            <a:ext cx="7571184" cy="57605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Raporty - oświadczenia i podpisy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sz="half" idx="13"/>
          </p:nvPr>
        </p:nvSpPr>
        <p:spPr>
          <a:xfrm>
            <a:off x="251521" y="1628800"/>
            <a:ext cx="856895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Należy podać :</a:t>
            </a:r>
          </a:p>
          <a:p>
            <a:pPr lvl="1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iejsce, gdzie znajduje się do wglądu dokumentacja projektu</a:t>
            </a:r>
          </a:p>
          <a:p>
            <a:pPr lvl="1">
              <a:buFont typeface="Wingdings" pitchFamily="2" charset="2"/>
              <a:buChar char="ü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osobę odpowiedzialną za sporządzenie raportu</a:t>
            </a:r>
          </a:p>
          <a:p>
            <a:pPr lvl="1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atę sporządzenia raportu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wersji papierowej wymagane są: </a:t>
            </a:r>
          </a:p>
          <a:p>
            <a:pPr lvl="1">
              <a:buFont typeface="Wingdings" pitchFamily="2" charset="2"/>
              <a:buChar char="ü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pieczęć jednostki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podpisy Kierownika jednostki, Głównego Księgowego/ Kwestora oraz Kierownika projektu</a:t>
            </a:r>
          </a:p>
          <a:p>
            <a:pPr lvl="1" algn="just">
              <a:buFont typeface="Wingdings" pitchFamily="2" charset="2"/>
              <a:buChar char="ü"/>
            </a:pP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ata sporządzenia raportu</a:t>
            </a:r>
          </a:p>
          <a:p>
            <a:pPr marL="57150" indent="0" algn="just"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just">
              <a:buNone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raportu należy dołączyć potwierdzenia dokonanych zmian wprowadzonych w trakcie realizacji projektu za zgodą Kierownika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Jednostki</a:t>
            </a:r>
          </a:p>
          <a:p>
            <a:pPr marL="57150" indent="0" algn="just"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just">
              <a:buNone/>
            </a:pP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8463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85</a:t>
            </a:fld>
            <a:endParaRPr lang="pl-PL" dirty="0"/>
          </a:p>
        </p:txBody>
      </p:sp>
      <p:grpSp>
        <p:nvGrpSpPr>
          <p:cNvPr id="2" name="Grupa 5"/>
          <p:cNvGrpSpPr/>
          <p:nvPr/>
        </p:nvGrpSpPr>
        <p:grpSpPr>
          <a:xfrm>
            <a:off x="-8708" y="145849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rostokąt 6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458240"/>
            <a:ext cx="3960439" cy="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ymbol zastępczy zawartości 7"/>
          <p:cNvSpPr txBox="1">
            <a:spLocks/>
          </p:cNvSpPr>
          <p:nvPr/>
        </p:nvSpPr>
        <p:spPr>
          <a:xfrm>
            <a:off x="12748" y="3429000"/>
            <a:ext cx="9144000" cy="1088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Font typeface="Arial" pitchFamily="34" charset="0"/>
              <a:buNone/>
            </a:pPr>
            <a:r>
              <a:rPr lang="pl-PL" sz="4000" dirty="0" smtClean="0"/>
              <a:t> </a:t>
            </a:r>
            <a:r>
              <a:rPr lang="pl-PL" sz="4000" b="1" dirty="0" smtClean="0">
                <a:solidFill>
                  <a:srgbClr val="000000"/>
                </a:solidFill>
              </a:rPr>
              <a:t>www.ncn.gov.pl</a:t>
            </a:r>
            <a:endParaRPr lang="pl-PL" sz="4000" b="1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536" y="2060848"/>
            <a:ext cx="8460432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Gramy dla polskiej nauki</a:t>
            </a:r>
          </a:p>
        </p:txBody>
      </p:sp>
    </p:spTree>
    <p:extLst>
      <p:ext uri="{BB962C8B-B14F-4D97-AF65-F5344CB8AC3E}">
        <p14:creationId xmlns:p14="http://schemas.microsoft.com/office/powerpoint/2010/main" val="269129526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7"/>
          <p:cNvSpPr>
            <a:spLocks noGrp="1"/>
          </p:cNvSpPr>
          <p:nvPr>
            <p:ph idx="4294967295"/>
          </p:nvPr>
        </p:nvSpPr>
        <p:spPr>
          <a:xfrm>
            <a:off x="307975" y="1844824"/>
            <a:ext cx="8425557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PRELUDIUM</a:t>
            </a:r>
            <a:r>
              <a:rPr lang="pl-PL" sz="180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projekty badawcze realizowane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przez osoby rozpoczynające karierę naukową nieposiadające stopnia naukowego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doktora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</a:rPr>
              <a:t>ETIUDA</a:t>
            </a:r>
            <a:r>
              <a:rPr lang="pl-PL" sz="1800" dirty="0" smtClean="0">
                <a:solidFill>
                  <a:srgbClr val="DB133C"/>
                </a:solidFill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 finansowanie stypendiów doktorskich dla osób z otwartym przewodem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doktorskim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>
                <a:solidFill>
                  <a:srgbClr val="DB133C"/>
                </a:solidFill>
              </a:rPr>
              <a:t>SONATA</a:t>
            </a:r>
            <a:r>
              <a:rPr lang="pl-PL" sz="1800" dirty="0">
                <a:solidFill>
                  <a:srgbClr val="DB133C"/>
                </a:solidFill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 projekty badawcze realizowane przez osoby rozpoczynające karierę naukową, które uzyskały stopień naukowy doktora nie wcześniej niż 5 lat przed rokiem wystąpienia z wnioskiem, w których możliwe jest stworzenie unikatowego warsztatu naukowego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</a:rPr>
              <a:t>FUGA</a:t>
            </a:r>
            <a:r>
              <a:rPr lang="pl-PL" sz="1800" dirty="0" smtClean="0">
                <a:solidFill>
                  <a:srgbClr val="DB133C"/>
                </a:solidFill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na finansowanie krajowych staży po uzyskaniu stopnia naukowego </a:t>
            </a:r>
            <a:r>
              <a:rPr lang="pl-PL" sz="1800" b="1" dirty="0" smtClean="0">
                <a:solidFill>
                  <a:schemeClr val="tx1">
                    <a:lumMod val="75000"/>
                  </a:schemeClr>
                </a:solidFill>
              </a:rPr>
              <a:t>doktora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</a:endParaRPr>
          </a:p>
          <a:p>
            <a:pPr marL="361950" lvl="0" indent="-361950" algn="just">
              <a:spcBef>
                <a:spcPts val="0"/>
              </a:spcBef>
              <a:spcAft>
                <a:spcPts val="1200"/>
              </a:spcAft>
              <a:buClr>
                <a:srgbClr val="DB133C"/>
              </a:buClr>
              <a:buFont typeface="Wingdings" pitchFamily="2" charset="2"/>
              <a:buChar char="§"/>
            </a:pPr>
            <a:endParaRPr lang="pl-P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DB133C"/>
              </a:buClr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9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7624" y="644998"/>
            <a:ext cx="727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2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Konkursy Narodowego Centrum Nauki</a:t>
            </a:r>
          </a:p>
        </p:txBody>
      </p:sp>
      <p:sp>
        <p:nvSpPr>
          <p:cNvPr id="6" name="AutoShape 6" descr="data:image/jpeg;base64,/9j/4AAQSkZJRgABAQAAAQABAAD/2wCEAAkGBggGDxUIBxITERITFhUVFhIVFhQVFhYYFRUdGh0RFBcXHCgeHBkkGRkfHy8gIyc1LCwsGB4xNTwqNSYtLCwBCQoKBQUFDQUFDSkYEhgpKSkpKSkpKSkpKSkpKSkpKSkpKSkpKSkpKSkpKSkpKSkpKSkpKSkpKSkpKSkpKSkpKf/AABEIAOEA4QMBIgACEQEDEQH/xAAcAAEBAQADAQEBAAAAAAAAAAAABwgEBQYDAQL/xABFEAACAQIDBQQFCgMFCQEAAAAAAQIDBAUGEQcSITFBIlFhgQgTMnGRFCM0QlJygqGywRVDsVNiksLRRFRjg6Kjs+HwFv/EABQBAQAAAAAAAAAAAAAAAAAAAAD/xAAUEQEAAAAAAAAAAAAAAAAAAAAA/9oADAMBAAIRAxEAPwC4gAAAAAAAAAAAAAAAAAAAAAOLiWJ2eDUpXuI1I0qUFrKc3ol/77lzZwssZqwzN9D+IYPPfhvSg9VuyTi+UovitVo14NAduAAAAAAAAAAAAAAAAAAAAAAAAAAAAAAAAAABwcbxqyy9b1MSxKahSpx3pP8ApFLrJvgl1bRzjOe3vPE8Yu//AM/Zy+Ztn85pynW046+EE933uXgB5TaDtDxHPlf1lduFCDfqqCfZivtS+1Nrm/JcD0GwXNM8FxP+GVX81drc06KpFNwl58Y/iXcTi2tK97L1NrCVST10jCLk3otXwXHkfXDL6phdenfUfapThUj74SUl/QDbIPnQrQuIRrU+MZJST8GtV+R9AAAAAAAAAAAAAAAAAAAAAAAAAAAAAAAAAOqzVjcMt2NfFZ6fM05SSfJy00jHzk0vMyBYWN/mW6ja2ydWvXqaeMpTerlJ93Nt9FqzQvpC4o7LCY2kHxr14Ra/uwTm/wDqjE8v6OWV41p1sxV1rufMUn3Skt6cl47rivxSApeRdneGZItvk1GKnWqR0rV2u1NvnFfZgukfN6viZNuaLoVJUn9WTj8HobdZibEKyr1qlVfWnKXxk2BsDJNd3OF2daXOVrbt+dKJ3R0OQYOnhNjF/wC62/8A4onfAAAAAAAAAAAAAAAAAAAAAAAAAAAAAAAAAQ/0l7jhZW6/4835erS/qz32yDClhOCWsNNHUg60n3+tk5J/4XFeRM/STnrdWkO6lUfxmv8AQuGB2qsbShax4KnSpQX4YJfsBxM5YvHAsOucRl/Lo1GvGTjpFecml5mN4xlUajFat8Eu99xevSJzZGhRp5btpduo1VqpPlCL7EX759r8C7yWbMcDlmDF7W101jGoqs+7cpdt6+/Td/EgNX4TZ/w+3pWf9nThD/BFR/Y5YAAAAAAAAAAAAAAAAAAAAAAAAAAAAAAAAAEG9I6lrd2T74VF8Kkf9SuZwzbYZKtJYlfvl2adNPSVSfSnH930SbJR6Rl3b07mx4qUoKrKUE1vKO/TabXRPSWj8GTDOmdcSzxcu+xF6RWqp0U+xSi37Me998ub+CQdfj2N3mZLmpimIS3qlWW8+5dFCPdFLRJdyRdPR7ydLDbaeYbuOk7jsUteapRfGX4pr4QT6kr2ZZCr57vFRmmralpKvUXSPSnF/alpou5avoavt7elaQjQt4qMIJRjFLRRUVoopdyQH0AAAAAAAAAAAAAAAAAAAAAAAAAAAAAAAAJ1tT2sW2SoPD8N3al7JcI840U1wnU/vdVHzfDTX92s7UaWSaXyDDmpXtWPZXBqlF/zZrv+zHrzfBaPMtzc1rycri5lKc5tylOTblJt6uTb5vUD+8QxC6xWrK9v5yqVJvelOT1bf/3TodllLKeI5yuo4ZhkdW+Mpv2acE+NSb7l+b0S4s6q2oO5nGiuG9JR19701NeZHyRh2RbZWNgt6b0dWs12qkl1fdFdI9F3ttsORlHKlhk20hheGrhHjKb9qpN86kvF6eSSXQ7oAAAAAAAAAAAAAAAAAAAAAAAAAAAAAAAHmtoGdbbI1lLEK2kqj7FGn9uo1w1/urm33LvaPSvgZS2tZ0lnHEZyoy1t6DdKilyaT7VX8Ulrr3KPcB5PFMTu8arTv8Qm6lWpJylJ9W/6JckuiSR6DZ/s+xDPtx6i2+bow0dWu1qoJ/VS6zfReb4HW5UyxeZvvKeE2C7U3xk+UIL2qkvBL4vRdTW2Wct2GVLWGF4ZHdhBcX9acnzqTfWTf7LkkBFNruVcLyhLC8PwemoRU6rlLnOct+h26kur/Jcloi/oi/pCfScM+/W/XRLQgP0AAAAAAAAAAAAAAAAAAAAAAAAAAAAAAAHjtreY3lnCK9ek9KlVeopvk96rqm14qClLyMmlu9JTFm52mFRfJVK0l72oRf5T+JJcsYNLMN7QwuP86rCDfdFy7UvKOr8gNAbCMmxwKw/jFzH5+7SktecaK9iK+97b79Y9xy9qe1ijkePyDD1GreTWqT4wpRfKdTTm30j5vhpr7e9ubbArWdzJbtK3pSlouGkKUNdF5IxziuI3uZbud7ca1K1eo3ok23KT4QiufdFLwSA/rHMxYrmWr8rxmtOtPo5PhFPpCK4RXgkfXBs3Y7l6SqYVc1qWn1VNuD+9B6xfmjmY7kHG8tfJ1jEI0ndNqEXJOS3XFPfUdd321w58zvMe2IZuwODrxpwuYri3Qk5yS79ySUn5JgUjZttyo49OOFZlUaVeWkYVo8KdR9IyX1Jv4N93BOuGHWnB6S4NGmdiWfKma7N2GIS3rm13YuTfGpTfs1H3yWm6/cm/aApIAAAAAAAAAAAAAAAAAAAAAAAAAAAADNPpB13Vxncf1LelH4uUv8xxNhFnG6xylUl/Kp1p+e44f5zm+kLbOjjEar5VLem15SnH9jjbBLqNvjcKcv5lKtBe9R3/AOkGBdNqMpxwW9dPn6iS8non+WpIPR4y1SxK9q4xcx1VrGKhr/aVde0vFRi/8SZecfwxY1aV8Nf86lUp692/Bx18m9Saejpbyt7K6jVW7NXLjJPmnGnHg/c2wOD6QX0rC/v1f10CzkY9IL6Vhf36v66BaEBFdvOzuhKk804XBRnFr5RGK0U4yeir6faTaT709ej1nmxzHJYHjNvx0jXbt5rvVXhH/ubr8jUWL4dSxe3q2FfjGrTnTfunFx/cxzgbqWd7QlylCvS+Mai/dAbRAAAAAAAAAAAAAAAAAAAAAAAAAAAAARz0jcvSurahjdFa+ok6dTT7FXTdk/BTWn/MItlLHJZbv7fFVyo1IyklzcddJRXvi2vM2Bi+FWuOW9TDr+O9TqxcJLwfVdzXNPo0jJOd8mX2SLuWH3qbjxdKrppGpDXhJePRro/JsNfW9eldQjXoNShNKUZLinGS1Uk+5o8/l/LtTAL+8rUEvk926ddaadmt2o1Y6c9JdmevjJdCbbDNptJwjlbGp7so8LapJ8JJ/wCztvqn7Peuz0WttAi/pBfSsL+/V/XQLQiL+kF9Kwv79X9dAtCA/GZDy1afxrG6NGjxVS7i+H2fW7zflFNmmtoWY6eVsMuMQk0p7jhTXfUmt2KS66N7z8Isj3o85Une3c8w14/N0E6dNvrVmtG192Dev30BoQAAAAAAAAAAAAAAAAAAAAAAAAAAAAAOozPlTC830HYYxT3484yXCcJfbhLo/wAnyeqO3AGZs47DMwZek6+EJ3lBcU6a+diu6VPm34x19yOfkzbpi2WtMNzNTnc04dnefZuIJdJb3t/i0fiaKOtxbLeD48t3FrejX4aa1IRk17pNaryYEK2s56wPOFXDrnCKu8qU6nrIyjKEqe9Oi1vby05RfFNrgypYztiyfg0XN3Ua8lyhQ1qN+Ca7C85Ilu2fI+A5YuLKOD0fVK4lUVSKnNp7sqSWm9J6cJvkWHCNmuU8EfrLGyoqSeqlNOrJNdU6jk0/cBKbmwzTtzuYV61OVnhtN9hy10afOcddPWVGuGq7MeXfrbMBwKyy3bQwzDI7lKmtEur6uUn1k3xb8TsEtOQAAAAAAAAAAAAAAAAAAAAAAAAAAAAAADenFmfNoG3bFLi4nZZVmqNCDcfXqMZTq6c5R3k1GHdotdOPXRWPaBeVbDCby4oPSUbero1zTcGtV7tdTHrA9phu2POWGzVX5XKqtdXCrGM4vwfDVeTRoLZztAtM/wBs7imvV1qbUa1LXXdbXCcX1hLR6e5rpq8kFM9H6/q2uMfJ4ezWo1IyXTs6TT9+sdPNget9IX6Thn36366JaURf0hfpGGffrfroloQH6AAAAAAAAAAAAAAAAAAAAAAAAAAAAAAADhY1hlPGrWth1bhGtTnTb7t+Ljr5a6mMcRsK+F1p2V3HdqUpShKPdKL0a+KNtkf207Kq2Ot5hwCG9XSXrqMedVRWiqQXWaXBrqktOK0YRvBsiZgzFbvEcHt5V6am6bcHFyUklLRx115SXHTQsOxLZjiuW688bx6CpSdN06VJuMp9ppyqS3W1HgtEtdeL5dfA7JtpCyDXna4lGUras1v6LWVOceCqKPVacGufBd2judTazkylS+VfLaTWmu6t5zfh6vTe18gPD7eYK7vsKtI8ZSqTWnXt1KMV+afwLMQjLV5cbW8xxxzclC0skpQUuii26alpw35VG5td0WuOmpdwAAAAAAAAAAAAAAAAAAAAAAAAAAAAAAAAAAA8dm3ZTlrOEncXlJ0qz51qLUJvxmtHGT8WtTyNv6N2CwnvV7q4lD7KVOL929o/6FfAHW5fy7huV6Cw/B6apU1x0XFyb5znJ8ZSfezsg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solidFill>
                <a:srgbClr val="58585A"/>
              </a:solidFill>
            </a:endParaRPr>
          </a:p>
        </p:txBody>
      </p:sp>
      <p:sp>
        <p:nvSpPr>
          <p:cNvPr id="8" name="AutoShape 8" descr="data:image/jpeg;base64,/9j/4AAQSkZJRgABAQAAAQABAAD/2wCEAAkGBggGDxUIBxITERITFhUVFhIVFhQVFhYYFRUdGh0RFBcXHCgeHBkkGRkfHy8gIyc1LCwsGB4xNTwqNSYtLCwBCQoKBQUFDQUFDSkYEhgpKSkpKSkpKSkpKSkpKSkpKSkpKSkpKSkpKSkpKSkpKSkpKSkpKSkpKSkpKSkpKSkpKf/AABEIAOEA4QMBIgACEQEDEQH/xAAcAAEBAQADAQEBAAAAAAAAAAAABwgEBQYDAQL/xABFEAACAQIDBQQFCgMFCQEAAAAAAQIDBAUGEQcSITFBIlFhgQgTMnGRFCM0QlJygqGywRVDsVNiksLRRFRjg6Kjs+HwFv/EABQBAQAAAAAAAAAAAAAAAAAAAAD/xAAUEQEAAAAAAAAAAAAAAAAAAAAA/9oADAMBAAIRAxEAPwC4gAAAAAAAAAAAAAAAAAAAAAOLiWJ2eDUpXuI1I0qUFrKc3ol/77lzZwssZqwzN9D+IYPPfhvSg9VuyTi+UovitVo14NAduAAAAAAAAAAAAAAAAAAAAAAAAAAAAAAAAAABwcbxqyy9b1MSxKahSpx3pP8ApFLrJvgl1bRzjOe3vPE8Yu//AM/Zy+Ztn85pynW046+EE933uXgB5TaDtDxHPlf1lduFCDfqqCfZivtS+1Nrm/JcD0GwXNM8FxP+GVX81drc06KpFNwl58Y/iXcTi2tK97L1NrCVST10jCLk3otXwXHkfXDL6phdenfUfapThUj74SUl/QDbIPnQrQuIRrU+MZJST8GtV+R9AAAAAAAAAAAAAAAAAAAAAAAAAAAAAAAAAOqzVjcMt2NfFZ6fM05SSfJy00jHzk0vMyBYWN/mW6ja2ydWvXqaeMpTerlJ93Nt9FqzQvpC4o7LCY2kHxr14Ra/uwTm/wDqjE8v6OWV41p1sxV1rufMUn3Skt6cl47rivxSApeRdneGZItvk1GKnWqR0rV2u1NvnFfZgukfN6viZNuaLoVJUn9WTj8HobdZibEKyr1qlVfWnKXxk2BsDJNd3OF2daXOVrbt+dKJ3R0OQYOnhNjF/wC62/8A4onfAAAAAAAAAAAAAAAAAAAAAAAAAAAAAAAAAQ/0l7jhZW6/4835erS/qz32yDClhOCWsNNHUg60n3+tk5J/4XFeRM/STnrdWkO6lUfxmv8AQuGB2qsbShax4KnSpQX4YJfsBxM5YvHAsOucRl/Lo1GvGTjpFecml5mN4xlUajFat8Eu99xevSJzZGhRp5btpduo1VqpPlCL7EX759r8C7yWbMcDlmDF7W101jGoqs+7cpdt6+/Td/EgNX4TZ/w+3pWf9nThD/BFR/Y5YAAAAAAAAAAAAAAAAAAAAAAAAAAAAAAAAAEG9I6lrd2T74VF8Kkf9SuZwzbYZKtJYlfvl2adNPSVSfSnH930SbJR6Rl3b07mx4qUoKrKUE1vKO/TabXRPSWj8GTDOmdcSzxcu+xF6RWqp0U+xSi37Me998ub+CQdfj2N3mZLmpimIS3qlWW8+5dFCPdFLRJdyRdPR7ydLDbaeYbuOk7jsUteapRfGX4pr4QT6kr2ZZCr57vFRmmralpKvUXSPSnF/alpou5avoavt7elaQjQt4qMIJRjFLRRUVoopdyQH0AAAAAAAAAAAAAAAAAAAAAAAAAAAAAAAAJ1tT2sW2SoPD8N3al7JcI840U1wnU/vdVHzfDTX92s7UaWSaXyDDmpXtWPZXBqlF/zZrv+zHrzfBaPMtzc1rycri5lKc5tylOTblJt6uTb5vUD+8QxC6xWrK9v5yqVJvelOT1bf/3TodllLKeI5yuo4ZhkdW+Mpv2acE+NSb7l+b0S4s6q2oO5nGiuG9JR19701NeZHyRh2RbZWNgt6b0dWs12qkl1fdFdI9F3ttsORlHKlhk20hheGrhHjKb9qpN86kvF6eSSXQ7oAAAAAAAAAAAAAAAAAAAAAAAAAAAAAAAHmtoGdbbI1lLEK2kqj7FGn9uo1w1/urm33LvaPSvgZS2tZ0lnHEZyoy1t6DdKilyaT7VX8Ulrr3KPcB5PFMTu8arTv8Qm6lWpJylJ9W/6JckuiSR6DZ/s+xDPtx6i2+bow0dWu1qoJ/VS6zfReb4HW5UyxeZvvKeE2C7U3xk+UIL2qkvBL4vRdTW2Wct2GVLWGF4ZHdhBcX9acnzqTfWTf7LkkBFNruVcLyhLC8PwemoRU6rlLnOct+h26kur/Jcloi/oi/pCfScM+/W/XRLQgP0AAAAAAAAAAAAAAAAAAAAAAAAAAAAAAAHjtreY3lnCK9ek9KlVeopvk96rqm14qClLyMmlu9JTFm52mFRfJVK0l72oRf5T+JJcsYNLMN7QwuP86rCDfdFy7UvKOr8gNAbCMmxwKw/jFzH5+7SktecaK9iK+97b79Y9xy9qe1ijkePyDD1GreTWqT4wpRfKdTTm30j5vhpr7e9ubbArWdzJbtK3pSlouGkKUNdF5IxziuI3uZbud7ca1K1eo3ok23KT4QiufdFLwSA/rHMxYrmWr8rxmtOtPo5PhFPpCK4RXgkfXBs3Y7l6SqYVc1qWn1VNuD+9B6xfmjmY7kHG8tfJ1jEI0ndNqEXJOS3XFPfUdd321w58zvMe2IZuwODrxpwuYri3Qk5yS79ySUn5JgUjZttyo49OOFZlUaVeWkYVo8KdR9IyX1Jv4N93BOuGHWnB6S4NGmdiWfKma7N2GIS3rm13YuTfGpTfs1H3yWm6/cm/aApIAAAAAAAAAAAAAAAAAAAAAAAAAAAADNPpB13Vxncf1LelH4uUv8xxNhFnG6xylUl/Kp1p+e44f5zm+kLbOjjEar5VLem15SnH9jjbBLqNvjcKcv5lKtBe9R3/AOkGBdNqMpxwW9dPn6iS8non+WpIPR4y1SxK9q4xcx1VrGKhr/aVde0vFRi/8SZecfwxY1aV8Nf86lUp692/Bx18m9Saejpbyt7K6jVW7NXLjJPmnGnHg/c2wOD6QX0rC/v1f10CzkY9IL6Vhf36v66BaEBFdvOzuhKk804XBRnFr5RGK0U4yeir6faTaT709ej1nmxzHJYHjNvx0jXbt5rvVXhH/ubr8jUWL4dSxe3q2FfjGrTnTfunFx/cxzgbqWd7QlylCvS+Mai/dAbRAAAAAAAAAAAAAAAAAAAAAAAAAAAAARz0jcvSurahjdFa+ok6dTT7FXTdk/BTWn/MItlLHJZbv7fFVyo1IyklzcddJRXvi2vM2Bi+FWuOW9TDr+O9TqxcJLwfVdzXNPo0jJOd8mX2SLuWH3qbjxdKrppGpDXhJePRro/JsNfW9eldQjXoNShNKUZLinGS1Uk+5o8/l/LtTAL+8rUEvk926ddaadmt2o1Y6c9JdmevjJdCbbDNptJwjlbGp7so8LapJ8JJ/wCztvqn7Peuz0WttAi/pBfSsL+/V/XQLQiL+kF9Kwv79X9dAtCA/GZDy1afxrG6NGjxVS7i+H2fW7zflFNmmtoWY6eVsMuMQk0p7jhTXfUmt2KS66N7z8Isj3o85Une3c8w14/N0E6dNvrVmtG192Dev30BoQAAAAAAAAAAAAAAAAAAAAAAAAAAAAAOozPlTC830HYYxT3484yXCcJfbhLo/wAnyeqO3AGZs47DMwZek6+EJ3lBcU6a+diu6VPm34x19yOfkzbpi2WtMNzNTnc04dnefZuIJdJb3t/i0fiaKOtxbLeD48t3FrejX4aa1IRk17pNaryYEK2s56wPOFXDrnCKu8qU6nrIyjKEqe9Oi1vby05RfFNrgypYztiyfg0XN3Ua8lyhQ1qN+Ca7C85Ilu2fI+A5YuLKOD0fVK4lUVSKnNp7sqSWm9J6cJvkWHCNmuU8EfrLGyoqSeqlNOrJNdU6jk0/cBKbmwzTtzuYV61OVnhtN9hy10afOcddPWVGuGq7MeXfrbMBwKyy3bQwzDI7lKmtEur6uUn1k3xb8TsEtOQAAAAAAAAAAAAAAAAAAAAAAAAAAAAAADenFmfNoG3bFLi4nZZVmqNCDcfXqMZTq6c5R3k1GHdotdOPXRWPaBeVbDCby4oPSUbero1zTcGtV7tdTHrA9phu2POWGzVX5XKqtdXCrGM4vwfDVeTRoLZztAtM/wBs7imvV1qbUa1LXXdbXCcX1hLR6e5rpq8kFM9H6/q2uMfJ4ezWo1IyXTs6TT9+sdPNget9IX6Thn36366JaURf0hfpGGffrfroloQH6AAAAAAAAAAAAAAAAAAAAAAAAAAAAAAADhY1hlPGrWth1bhGtTnTb7t+Ljr5a6mMcRsK+F1p2V3HdqUpShKPdKL0a+KNtkf207Kq2Ot5hwCG9XSXrqMedVRWiqQXWaXBrqktOK0YRvBsiZgzFbvEcHt5V6am6bcHFyUklLRx115SXHTQsOxLZjiuW688bx6CpSdN06VJuMp9ppyqS3W1HgtEtdeL5dfA7JtpCyDXna4lGUras1v6LWVOceCqKPVacGufBd2judTazkylS+VfLaTWmu6t5zfh6vTe18gPD7eYK7vsKtI8ZSqTWnXt1KMV+afwLMQjLV5cbW8xxxzclC0skpQUuii26alpw35VG5td0WuOmpdwAAAAAAAAAAAAAAAAAAAAAAAAAAAAAAAAAAA8dm3ZTlrOEncXlJ0qz51qLUJvxmtHGT8WtTyNv6N2CwnvV7q4lD7KVOL929o/6FfAHW5fy7huV6Cw/B6apU1x0XFyb5znJ8ZSfezsg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solidFill>
                <a:srgbClr val="58585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4644" y="1124744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Preludium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915816" y="11663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Etiuda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 rot="20611308">
            <a:off x="4912641" y="-4957"/>
            <a:ext cx="7104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Sonata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 rot="862192">
            <a:off x="6641000" y="-6852"/>
            <a:ext cx="9622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DB133C"/>
                </a:solidFill>
                <a:latin typeface="Apple Chancery" pitchFamily="66" charset="0"/>
              </a:rPr>
              <a:t>Fuga</a:t>
            </a:r>
            <a:endParaRPr lang="en-US" sz="1400" b="1" dirty="0">
              <a:solidFill>
                <a:srgbClr val="DB133C"/>
              </a:solidFill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0366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_prezentacji">
  <a:themeElements>
    <a:clrScheme name="NCN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DB133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133C"/>
      </a:hlink>
      <a:folHlink>
        <a:srgbClr val="DB133C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5299</Words>
  <Application>Microsoft Office PowerPoint</Application>
  <PresentationFormat>Pokaz na ekranie (4:3)</PresentationFormat>
  <Paragraphs>1013</Paragraphs>
  <Slides>85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85</vt:i4>
      </vt:variant>
    </vt:vector>
  </HeadingPairs>
  <TitlesOfParts>
    <vt:vector size="87" baseType="lpstr">
      <vt:lpstr>szablon_prezentacji</vt:lpstr>
      <vt:lpstr>Motyw pakietu Office</vt:lpstr>
      <vt:lpstr>Prezentacja programu PowerPoint</vt:lpstr>
      <vt:lpstr>Plan prezentacji</vt:lpstr>
      <vt:lpstr>Narodowe Centrum Nauki</vt:lpstr>
      <vt:lpstr>Rada i Dyrektor NCN</vt:lpstr>
      <vt:lpstr>Budżet NCN</vt:lpstr>
      <vt:lpstr>Osoby rozpoczynające karierę naukową</vt:lpstr>
      <vt:lpstr>Panele dyscyplin NCN </vt:lpstr>
      <vt:lpstr>Pomocnicze określenia identyfikujące</vt:lpstr>
      <vt:lpstr>Prezentacja programu PowerPoint</vt:lpstr>
      <vt:lpstr>Prezentacja programu PowerPoint</vt:lpstr>
      <vt:lpstr>Ograniczenia w aplikacji</vt:lpstr>
      <vt:lpstr>Ograniczenia w aplikacji</vt:lpstr>
      <vt:lpstr>Plan prezentacji</vt:lpstr>
      <vt:lpstr>PRELUDIUM</vt:lpstr>
      <vt:lpstr>PRELUDIUM – kryteria oceny</vt:lpstr>
      <vt:lpstr>ETIUDA (stypendia doktorskie)</vt:lpstr>
      <vt:lpstr>ETIUDA – kryteria oceny</vt:lpstr>
      <vt:lpstr>SONATA</vt:lpstr>
      <vt:lpstr>SONATA – kryteria oceny</vt:lpstr>
      <vt:lpstr>FUGA (krajowe staże podoktorskie)</vt:lpstr>
      <vt:lpstr>FUGA – kryteria oceny</vt:lpstr>
      <vt:lpstr>SONATA BIS</vt:lpstr>
      <vt:lpstr>SONATA BIS – kryteria oceny</vt:lpstr>
      <vt:lpstr>OPUS</vt:lpstr>
      <vt:lpstr>OPUS – kryteria oceny</vt:lpstr>
      <vt:lpstr>HARMONIA</vt:lpstr>
      <vt:lpstr>HARMONIA – kryteria oceny</vt:lpstr>
      <vt:lpstr>MAESTRO</vt:lpstr>
      <vt:lpstr>MAESTRO – doświadczony naukowiec</vt:lpstr>
      <vt:lpstr>MAESTRO – kryteria oceny</vt:lpstr>
      <vt:lpstr>SYMFONIA</vt:lpstr>
      <vt:lpstr>SYMFONIA – kryteria oceny</vt:lpstr>
      <vt:lpstr>TANGO</vt:lpstr>
      <vt:lpstr>Współpraca międzynarodowa</vt:lpstr>
      <vt:lpstr>Harmonogram konkursów NCN</vt:lpstr>
      <vt:lpstr>Plan prezentacji</vt:lpstr>
      <vt:lpstr>Streszczenie / opis skrócony / opis szczegółowy</vt:lpstr>
      <vt:lpstr>Nowy wniosek / skorygowany</vt:lpstr>
      <vt:lpstr>Kierownik / opiekun</vt:lpstr>
      <vt:lpstr>Plan badań</vt:lpstr>
      <vt:lpstr>Kosztorys</vt:lpstr>
      <vt:lpstr>Koszty niekwalifikowalne</vt:lpstr>
      <vt:lpstr>Koszty pośrednie - zasady</vt:lpstr>
      <vt:lpstr>Koszty pośrednie - przykłady</vt:lpstr>
      <vt:lpstr>Wynagrodzenia</vt:lpstr>
      <vt:lpstr>Wynagrodzenie etatowe kierownika</vt:lpstr>
      <vt:lpstr>Wynagrodzenia etatowe typu post-doc w konkursie OPUS</vt:lpstr>
      <vt:lpstr>Wynagrodzenia dodatkowe (umowy o pracę i cywilno-prawne)</vt:lpstr>
      <vt:lpstr>Stypendia naukowe w konkursie OPUS</vt:lpstr>
      <vt:lpstr>Kosztorys – zlecenie czy dzieło?</vt:lpstr>
      <vt:lpstr>Koszty bezpośrednie</vt:lpstr>
      <vt:lpstr>Materiały</vt:lpstr>
      <vt:lpstr>Usługi obce</vt:lpstr>
      <vt:lpstr>Wyjazdy służbowe</vt:lpstr>
      <vt:lpstr>Wykonawcy zbiorowi</vt:lpstr>
      <vt:lpstr>Koszty bezpośrednie - inne</vt:lpstr>
      <vt:lpstr>Aparatura</vt:lpstr>
      <vt:lpstr>Zgody właściwych komisji</vt:lpstr>
      <vt:lpstr>Plan prezentacji</vt:lpstr>
      <vt:lpstr>Prezentacja programu PowerPoint</vt:lpstr>
      <vt:lpstr>Prezentacja programu PowerPoint</vt:lpstr>
      <vt:lpstr>Ocena formalna</vt:lpstr>
      <vt:lpstr>Zespoły Ekspertów</vt:lpstr>
      <vt:lpstr>Zasady oceny wniosków</vt:lpstr>
      <vt:lpstr>I etap oceny wniosków – ocena kwalifikacyjna</vt:lpstr>
      <vt:lpstr>I etap oceny wniosków – efekty</vt:lpstr>
      <vt:lpstr>II etap oceny wniosków – ocena specjalistyczna</vt:lpstr>
      <vt:lpstr>II etap oceny wniosków – efekty</vt:lpstr>
      <vt:lpstr>Plan prezentacji</vt:lpstr>
      <vt:lpstr>Projekt – od złożenia do zamknięcia</vt:lpstr>
      <vt:lpstr>Złożenie wniosku</vt:lpstr>
      <vt:lpstr>Wniosek - podpisy</vt:lpstr>
      <vt:lpstr>Umowa</vt:lpstr>
      <vt:lpstr>Aneksy</vt:lpstr>
      <vt:lpstr>Aneksy</vt:lpstr>
      <vt:lpstr>Raporty</vt:lpstr>
      <vt:lpstr>Raporty – roczny</vt:lpstr>
      <vt:lpstr>Raporty – końcowy</vt:lpstr>
      <vt:lpstr>Raporty – zadania badawcze</vt:lpstr>
      <vt:lpstr>Raporty – wykaz publikacji</vt:lpstr>
      <vt:lpstr>Raporty – wykaz aparatury</vt:lpstr>
      <vt:lpstr>Raporty – zestawienie kosztów</vt:lpstr>
      <vt:lpstr>Raporty – zespół projektowy</vt:lpstr>
      <vt:lpstr>Raporty - oświadczenia i podpisy</vt:lpstr>
      <vt:lpstr>Prezentacja programu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Gilewski</dc:creator>
  <cp:lastModifiedBy>Karolina Kalksztejn-Wenta</cp:lastModifiedBy>
  <cp:revision>398</cp:revision>
  <cp:lastPrinted>2014-03-24T08:18:23Z</cp:lastPrinted>
  <dcterms:created xsi:type="dcterms:W3CDTF">2013-01-25T11:04:33Z</dcterms:created>
  <dcterms:modified xsi:type="dcterms:W3CDTF">2015-03-20T12:32:09Z</dcterms:modified>
</cp:coreProperties>
</file>